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842" r:id="rId2"/>
    <p:sldId id="843" r:id="rId3"/>
    <p:sldId id="749" r:id="rId4"/>
    <p:sldId id="750" r:id="rId5"/>
    <p:sldId id="757" r:id="rId6"/>
    <p:sldId id="786" r:id="rId7"/>
    <p:sldId id="787" r:id="rId8"/>
    <p:sldId id="788" r:id="rId9"/>
    <p:sldId id="789" r:id="rId10"/>
    <p:sldId id="791" r:id="rId11"/>
    <p:sldId id="793" r:id="rId12"/>
    <p:sldId id="794" r:id="rId13"/>
    <p:sldId id="267" r:id="rId14"/>
    <p:sldId id="256" r:id="rId15"/>
    <p:sldId id="257" r:id="rId16"/>
    <p:sldId id="258" r:id="rId17"/>
    <p:sldId id="259" r:id="rId18"/>
    <p:sldId id="262" r:id="rId19"/>
    <p:sldId id="263" r:id="rId20"/>
    <p:sldId id="264" r:id="rId21"/>
    <p:sldId id="265" r:id="rId22"/>
    <p:sldId id="746" r:id="rId23"/>
    <p:sldId id="747" r:id="rId24"/>
    <p:sldId id="748" r:id="rId25"/>
    <p:sldId id="777" r:id="rId26"/>
    <p:sldId id="755" r:id="rId27"/>
    <p:sldId id="756" r:id="rId28"/>
    <p:sldId id="71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541A"/>
    <a:srgbClr val="0033CC"/>
    <a:srgbClr val="52B7FE"/>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2" d="100"/>
          <a:sy n="82" d="100"/>
        </p:scale>
        <p:origin x="-720"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89C03-754C-4A7E-9F4A-658EB5DB542A}" type="datetimeFigureOut">
              <a:rPr lang="en-SG" smtClean="0"/>
              <a:t>16/10/2023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64CBE-3B4A-4ED7-A1D5-C7EA0C3C6FF0}" type="slidenum">
              <a:rPr lang="en-SG" smtClean="0"/>
              <a:t>‹#›</a:t>
            </a:fld>
            <a:endParaRPr lang="en-SG"/>
          </a:p>
        </p:txBody>
      </p:sp>
    </p:spTree>
    <p:extLst>
      <p:ext uri="{BB962C8B-B14F-4D97-AF65-F5344CB8AC3E}">
        <p14:creationId xmlns:p14="http://schemas.microsoft.com/office/powerpoint/2010/main" val="565483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6bd56c9061_0_2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6bd56c9061_0_2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21</a:t>
            </a:fld>
            <a:endParaRPr lang="en-SG"/>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22</a:t>
            </a:fld>
            <a:endParaRPr lang="en-SG"/>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23</a:t>
            </a:fld>
            <a:endParaRPr lang="en-SG"/>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24</a:t>
            </a:fld>
            <a:endParaRPr lang="en-SG"/>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25</a:t>
            </a:fld>
            <a:endParaRPr lang="en-SG"/>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latin typeface="#9Slide05 Brannboll Ny" panose="02000000000000000000" pitchFamily="2"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4F2F2A6-EEC6-4997-86FC-5EA95893F8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28</a:t>
            </a:fld>
            <a:endParaRPr lang="en-S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13</a:t>
            </a:fld>
            <a:endParaRPr lang="en-SG"/>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14</a:t>
            </a:fld>
            <a:endParaRPr lang="en-SG"/>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15</a:t>
            </a:fld>
            <a:endParaRPr lang="en-SG"/>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16</a:t>
            </a:fld>
            <a:endParaRPr lang="en-SG"/>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17</a:t>
            </a:fld>
            <a:endParaRPr lang="en-SG"/>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18</a:t>
            </a:fld>
            <a:endParaRPr lang="en-SG"/>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19</a:t>
            </a:fld>
            <a:endParaRPr lang="en-SG"/>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20</a:t>
            </a:fld>
            <a:endParaRPr lang="en-SG"/>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E46C88B9-C7C1-410B-8F28-8E78411F0B55}" type="datetimeFigureOut">
              <a:rPr lang="en-US" smtClean="0"/>
              <a:t>16-Oct-23</a:t>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1A2C3C63-A1CA-4335-8ACB-AD24364123C2}"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6C88B9-C7C1-410B-8F28-8E78411F0B55}" type="datetimeFigureOut">
              <a:rPr lang="en-US" smtClean="0"/>
              <a:t>16-Oct-23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6C88B9-C7C1-410B-8F28-8E78411F0B55}" type="datetimeFigureOut">
              <a:rPr lang="en-US" smtClean="0"/>
              <a:t>16-Oct-23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6C88B9-C7C1-410B-8F28-8E78411F0B55}" type="datetimeFigureOut">
              <a:rPr lang="en-US" smtClean="0"/>
              <a:t>16-Oct-23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2C3C63-A1CA-4335-8ACB-AD24364123C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dk2"/>
        </a:solidFill>
        <a:effectLst/>
      </p:bgPr>
    </p:bg>
    <p:spTree>
      <p:nvGrpSpPr>
        <p:cNvPr id="1" name="Shape 123"/>
        <p:cNvGrpSpPr/>
        <p:nvPr/>
      </p:nvGrpSpPr>
      <p:grpSpPr>
        <a:xfrm>
          <a:off x="0" y="0"/>
          <a:ext cx="0" cy="0"/>
          <a:chOff x="0" y="0"/>
          <a:chExt cx="0" cy="0"/>
        </a:xfrm>
      </p:grpSpPr>
      <p:pic>
        <p:nvPicPr>
          <p:cNvPr id="124" name="Google Shape;124;p23"/>
          <p:cNvPicPr preferRelativeResize="0"/>
          <p:nvPr/>
        </p:nvPicPr>
        <p:blipFill>
          <a:blip r:embed="rId2"/>
          <a:stretch>
            <a:fillRect/>
          </a:stretch>
        </p:blipFill>
        <p:spPr>
          <a:xfrm>
            <a:off x="0" y="0"/>
            <a:ext cx="12192000" cy="6858000"/>
          </a:xfrm>
          <a:prstGeom prst="rect">
            <a:avLst/>
          </a:prstGeom>
          <a:noFill/>
          <a:ln>
            <a:noFill/>
          </a:ln>
        </p:spPr>
      </p:pic>
      <p:sp>
        <p:nvSpPr>
          <p:cNvPr id="125" name="Google Shape;125;p23"/>
          <p:cNvSpPr txBox="1">
            <a:spLocks noGrp="1"/>
          </p:cNvSpPr>
          <p:nvPr>
            <p:ph type="subTitle" idx="1"/>
          </p:nvPr>
        </p:nvSpPr>
        <p:spPr>
          <a:xfrm>
            <a:off x="960000" y="3445567"/>
            <a:ext cx="4242400" cy="225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5">
                <a:solidFill>
                  <a:schemeClr val="accent5"/>
                </a:solidFill>
              </a:defRPr>
            </a:lvl1pPr>
            <a:lvl2pPr lvl="1" rtl="0">
              <a:lnSpc>
                <a:spcPct val="100000"/>
              </a:lnSpc>
              <a:spcBef>
                <a:spcPts val="2135"/>
              </a:spcBef>
              <a:spcAft>
                <a:spcPts val="0"/>
              </a:spcAft>
              <a:buNone/>
              <a:defRPr sz="1865">
                <a:solidFill>
                  <a:schemeClr val="accent5"/>
                </a:solidFill>
              </a:defRPr>
            </a:lvl2pPr>
            <a:lvl3pPr lvl="2" rtl="0">
              <a:lnSpc>
                <a:spcPct val="100000"/>
              </a:lnSpc>
              <a:spcBef>
                <a:spcPts val="2135"/>
              </a:spcBef>
              <a:spcAft>
                <a:spcPts val="0"/>
              </a:spcAft>
              <a:buNone/>
              <a:defRPr sz="1865">
                <a:solidFill>
                  <a:schemeClr val="accent5"/>
                </a:solidFill>
              </a:defRPr>
            </a:lvl3pPr>
            <a:lvl4pPr lvl="3" rtl="0">
              <a:lnSpc>
                <a:spcPct val="100000"/>
              </a:lnSpc>
              <a:spcBef>
                <a:spcPts val="2135"/>
              </a:spcBef>
              <a:spcAft>
                <a:spcPts val="0"/>
              </a:spcAft>
              <a:buNone/>
              <a:defRPr sz="1865">
                <a:solidFill>
                  <a:schemeClr val="accent5"/>
                </a:solidFill>
              </a:defRPr>
            </a:lvl4pPr>
            <a:lvl5pPr lvl="4" rtl="0">
              <a:lnSpc>
                <a:spcPct val="100000"/>
              </a:lnSpc>
              <a:spcBef>
                <a:spcPts val="2135"/>
              </a:spcBef>
              <a:spcAft>
                <a:spcPts val="0"/>
              </a:spcAft>
              <a:buNone/>
              <a:defRPr sz="1865">
                <a:solidFill>
                  <a:schemeClr val="accent5"/>
                </a:solidFill>
              </a:defRPr>
            </a:lvl5pPr>
            <a:lvl6pPr lvl="5" rtl="0">
              <a:lnSpc>
                <a:spcPct val="100000"/>
              </a:lnSpc>
              <a:spcBef>
                <a:spcPts val="2135"/>
              </a:spcBef>
              <a:spcAft>
                <a:spcPts val="0"/>
              </a:spcAft>
              <a:buNone/>
              <a:defRPr sz="1865">
                <a:solidFill>
                  <a:schemeClr val="accent5"/>
                </a:solidFill>
              </a:defRPr>
            </a:lvl6pPr>
            <a:lvl7pPr lvl="6" rtl="0">
              <a:lnSpc>
                <a:spcPct val="100000"/>
              </a:lnSpc>
              <a:spcBef>
                <a:spcPts val="2135"/>
              </a:spcBef>
              <a:spcAft>
                <a:spcPts val="0"/>
              </a:spcAft>
              <a:buNone/>
              <a:defRPr sz="1865">
                <a:solidFill>
                  <a:schemeClr val="accent5"/>
                </a:solidFill>
              </a:defRPr>
            </a:lvl7pPr>
            <a:lvl8pPr lvl="7" rtl="0">
              <a:lnSpc>
                <a:spcPct val="100000"/>
              </a:lnSpc>
              <a:spcBef>
                <a:spcPts val="2135"/>
              </a:spcBef>
              <a:spcAft>
                <a:spcPts val="0"/>
              </a:spcAft>
              <a:buNone/>
              <a:defRPr sz="1865">
                <a:solidFill>
                  <a:schemeClr val="accent5"/>
                </a:solidFill>
              </a:defRPr>
            </a:lvl8pPr>
            <a:lvl9pPr lvl="8" rtl="0">
              <a:lnSpc>
                <a:spcPct val="100000"/>
              </a:lnSpc>
              <a:spcBef>
                <a:spcPts val="2135"/>
              </a:spcBef>
              <a:spcAft>
                <a:spcPts val="2135"/>
              </a:spcAft>
              <a:buNone/>
              <a:defRPr sz="1865">
                <a:solidFill>
                  <a:schemeClr val="accent5"/>
                </a:solidFill>
              </a:defRPr>
            </a:lvl9pPr>
          </a:lstStyle>
          <a:p>
            <a:endParaRPr/>
          </a:p>
        </p:txBody>
      </p:sp>
      <p:sp>
        <p:nvSpPr>
          <p:cNvPr id="126" name="Google Shape;126;p23"/>
          <p:cNvSpPr txBox="1">
            <a:spLocks noGrp="1"/>
          </p:cNvSpPr>
          <p:nvPr>
            <p:ph type="ctrTitle"/>
          </p:nvPr>
        </p:nvSpPr>
        <p:spPr>
          <a:xfrm>
            <a:off x="960067" y="465433"/>
            <a:ext cx="34668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8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6C88B9-C7C1-410B-8F28-8E78411F0B55}" type="datetimeFigureOut">
              <a:rPr lang="en-US" smtClean="0"/>
              <a:t>16-Oct-23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E46C88B9-C7C1-410B-8F28-8E78411F0B55}" type="datetimeFigureOut">
              <a:rPr lang="en-US" smtClean="0"/>
              <a:t>16-Oct-23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6C88B9-C7C1-410B-8F28-8E78411F0B55}" type="datetimeFigureOut">
              <a:rPr lang="en-US" smtClean="0"/>
              <a:t>16-Oct-23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2C3C63-A1CA-4335-8ACB-AD24364123C2}"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6C88B9-C7C1-410B-8F28-8E78411F0B55}" type="datetimeFigureOut">
              <a:rPr lang="en-US" smtClean="0"/>
              <a:t>16-Oct-23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2C3C63-A1CA-4335-8ACB-AD24364123C2}"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6C88B9-C7C1-410B-8F28-8E78411F0B55}" type="datetimeFigureOut">
              <a:rPr lang="en-US" smtClean="0"/>
              <a:t>16-Oct-23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2C3C63-A1CA-4335-8ACB-AD24364123C2}"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6C88B9-C7C1-410B-8F28-8E78411F0B55}" type="datetimeFigureOut">
              <a:rPr lang="en-US" smtClean="0"/>
              <a:t>16-Oct-23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2C3C63-A1CA-4335-8ACB-AD24364123C2}"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6C88B9-C7C1-410B-8F28-8E78411F0B55}" type="datetimeFigureOut">
              <a:rPr lang="en-US" smtClean="0"/>
              <a:t>16-Oct-23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2C3C63-A1CA-4335-8ACB-AD24364123C2}"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6C88B9-C7C1-410B-8F28-8E78411F0B55}" type="datetimeFigureOut">
              <a:rPr lang="en-US" smtClean="0"/>
              <a:t>16-Oct-23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2C3C63-A1CA-4335-8ACB-AD24364123C2}"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p:cNvPicPr>
          <p:nvPr/>
        </p:nvPicPr>
        <p:blipFill>
          <a:blip r:embed="rId15"/>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E46C88B9-C7C1-410B-8F28-8E78411F0B55}" type="datetimeFigureOut">
              <a:rPr lang="en-US" smtClean="0"/>
              <a:t>16-Oct-23</a:t>
            </a:fld>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1A2C3C63-A1CA-4335-8ACB-AD24364123C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4.xml"/><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26.png"/><Relationship Id="rId18" Type="http://schemas.openxmlformats.org/officeDocument/2006/relationships/slide" Target="slide16.xml"/><Relationship Id="rId26" Type="http://schemas.openxmlformats.org/officeDocument/2006/relationships/image" Target="../media/image33.GIF"/><Relationship Id="rId3" Type="http://schemas.openxmlformats.org/officeDocument/2006/relationships/image" Target="../media/image20.png"/><Relationship Id="rId21" Type="http://schemas.openxmlformats.org/officeDocument/2006/relationships/image" Target="../media/image30.png"/><Relationship Id="rId7" Type="http://schemas.openxmlformats.org/officeDocument/2006/relationships/slide" Target="slide20.xml"/><Relationship Id="rId12" Type="http://schemas.openxmlformats.org/officeDocument/2006/relationships/slide" Target="slide23.xml"/><Relationship Id="rId17" Type="http://schemas.openxmlformats.org/officeDocument/2006/relationships/image" Target="../media/image28.png"/><Relationship Id="rId25" Type="http://schemas.openxmlformats.org/officeDocument/2006/relationships/image" Target="../media/image32.GIF"/><Relationship Id="rId2" Type="http://schemas.openxmlformats.org/officeDocument/2006/relationships/notesSlide" Target="../notesSlides/notesSlide3.xml"/><Relationship Id="rId16" Type="http://schemas.openxmlformats.org/officeDocument/2006/relationships/slide" Target="slide15.xml"/><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5.png"/><Relationship Id="rId24" Type="http://schemas.openxmlformats.org/officeDocument/2006/relationships/slide" Target="slide19.xml"/><Relationship Id="rId5" Type="http://schemas.openxmlformats.org/officeDocument/2006/relationships/image" Target="../media/image22.png"/><Relationship Id="rId15" Type="http://schemas.openxmlformats.org/officeDocument/2006/relationships/image" Target="../media/image27.png"/><Relationship Id="rId23" Type="http://schemas.openxmlformats.org/officeDocument/2006/relationships/image" Target="../media/image31.png"/><Relationship Id="rId10" Type="http://schemas.openxmlformats.org/officeDocument/2006/relationships/slide" Target="slide22.xml"/><Relationship Id="rId19"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slide" Target="slide24.xml"/><Relationship Id="rId22" Type="http://schemas.openxmlformats.org/officeDocument/2006/relationships/slide" Target="slide18.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1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1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14.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1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14.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14.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1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14.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14.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14.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14.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file:///E:\SO&#7840;N%20GI&#193;O%20&#193;N%20CH&#194;N%20TR&#7900;I%20S&#193;NG%20T&#7840;O\B&#192;I%2010%20M&#7864;%20THI&#202;N%20NHI&#202;N\Word%20v&#224;%20PP%20b&#224;i%2010\B&#192;I%2010%20-%20B&#204;NH\Bui%20phan.mp3" TargetMode="External"/><Relationship Id="rId1" Type="http://schemas.microsoft.com/office/2007/relationships/media" Target="file:///E:\SO&#7840;N%20GI&#193;O%20&#193;N%20CH&#194;N%20TR&#7900;I%20S&#193;NG%20T&#7840;O\B&#192;I%2010%20M&#7864;%20THI&#202;N%20NHI&#202;N\Word%20v&#224;%20PP%20b&#224;i%2010\B&#192;I%2010%20-%20B&#204;NH\Bui%20phan.mp3" TargetMode="Externa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hyperlink" Target="V&#7894;%20C&#193;I%20TAY%20L&#202;N%20&#272;I%20(1).mp4" TargetMode="External"/><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 Target="slide8.xml"/><Relationship Id="rId7" Type="http://schemas.openxmlformats.org/officeDocument/2006/relationships/slide" Target="slide9.xml"/><Relationship Id="rId2" Type="http://schemas.openxmlformats.org/officeDocument/2006/relationships/slide" Target="slide7.xml"/><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slide" Target="slide10.xml"/><Relationship Id="rId4" Type="http://schemas.openxmlformats.org/officeDocument/2006/relationships/slide" Target="slide1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090295" y="1167765"/>
            <a:ext cx="10022840" cy="3538220"/>
          </a:xfrm>
          <a:prstGeom prst="rect">
            <a:avLst/>
          </a:prstGeom>
          <a:noFill/>
        </p:spPr>
        <p:txBody>
          <a:bodyPr wrap="square" rtlCol="0" anchor="t">
            <a:spAutoFit/>
          </a:bodyPr>
          <a:lstStyle/>
          <a:p>
            <a:pPr algn="l"/>
            <a:r>
              <a:rPr lang="vi-VN" altLang="en-US" sz="3200" dirty="0">
                <a:solidFill>
                  <a:srgbClr val="0033CC"/>
                </a:solidFill>
                <a:latin typeface="Times New Roman" panose="02020603050405020304" pitchFamily="18" charset="0"/>
                <a:sym typeface="+mn-ea"/>
              </a:rPr>
              <a:t> </a:t>
            </a:r>
            <a:r>
              <a:rPr lang="vi-VN" altLang="en-US" sz="3200">
                <a:solidFill>
                  <a:srgbClr val="FF0000"/>
                </a:solidFill>
                <a:latin typeface="Times New Roman" panose="02020603050405020304" pitchFamily="18" charset="0"/>
                <a:cs typeface="Times New Roman" panose="02020603050405020304" pitchFamily="18" charset="0"/>
                <a:sym typeface="+mn-ea"/>
              </a:rPr>
              <a:t>MỤC TIÊU CẦN ĐẠT</a:t>
            </a:r>
          </a:p>
          <a:p>
            <a:pPr algn="l"/>
            <a:r>
              <a:rPr lang="vi-VN" altLang="en-US" sz="3200" dirty="0">
                <a:solidFill>
                  <a:schemeClr val="tx1"/>
                </a:solidFill>
                <a:latin typeface="Times New Roman" panose="02020603050405020304" pitchFamily="18" charset="0"/>
                <a:cs typeface="Times New Roman" panose="02020603050405020304" pitchFamily="18" charset="0"/>
                <a:sym typeface="+mn-ea"/>
              </a:rPr>
              <a:t> Mức độ/ yêu cầu cần đạt:</a:t>
            </a:r>
          </a:p>
          <a:p>
            <a:pPr algn="l"/>
            <a:r>
              <a:rPr lang="vi-VN" altLang="en-US" sz="3200" dirty="0">
                <a:solidFill>
                  <a:schemeClr val="tx1"/>
                </a:solidFill>
                <a:latin typeface="Times New Roman" panose="02020603050405020304" pitchFamily="18" charset="0"/>
                <a:cs typeface="Times New Roman" panose="02020603050405020304" pitchFamily="18" charset="0"/>
                <a:sym typeface="+mn-ea"/>
              </a:rPr>
              <a:t>- Nhận diện và phân tích được các kiểu đoạn văn diễn dịch, quy nạp.</a:t>
            </a:r>
          </a:p>
          <a:p>
            <a:pPr algn="l"/>
            <a:r>
              <a:rPr lang="vi-VN" altLang="en-US" sz="3200" dirty="0">
                <a:solidFill>
                  <a:schemeClr val="tx1"/>
                </a:solidFill>
                <a:latin typeface="Times New Roman" panose="02020603050405020304" pitchFamily="18" charset="0"/>
                <a:cs typeface="Times New Roman" panose="02020603050405020304" pitchFamily="18" charset="0"/>
                <a:sym typeface="+mn-ea"/>
              </a:rPr>
              <a:t>- So sánh điểm giống và khác các kiểu đoạn văn</a:t>
            </a:r>
          </a:p>
          <a:p>
            <a:pPr algn="l"/>
            <a:r>
              <a:rPr lang="vi-VN" altLang="en-US" sz="3200" dirty="0">
                <a:solidFill>
                  <a:schemeClr val="tx1"/>
                </a:solidFill>
                <a:latin typeface="Times New Roman" panose="02020603050405020304" pitchFamily="18" charset="0"/>
                <a:cs typeface="Times New Roman" panose="02020603050405020304" pitchFamily="18" charset="0"/>
                <a:sym typeface="+mn-ea"/>
              </a:rPr>
              <a:t>-Viết được bài/ đoạn văn diễn dịch, quy nạp.</a:t>
            </a:r>
          </a:p>
          <a:p>
            <a:pPr algn="l"/>
            <a:endParaRPr lang="vi-VN" altLang="en-US" sz="32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nip Diagonal Corner Rectangle 11"/>
          <p:cNvSpPr/>
          <p:nvPr/>
        </p:nvSpPr>
        <p:spPr>
          <a:xfrm>
            <a:off x="1817370" y="1129030"/>
            <a:ext cx="8695690" cy="1875155"/>
          </a:xfrm>
          <a:prstGeom prst="snip2DiagRect">
            <a:avLst>
              <a:gd name="adj1" fmla="val 0"/>
              <a:gd name="adj2" fmla="val 24222"/>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altLang="en-US" sz="3200" b="1" noProof="0">
                <a:ln>
                  <a:noFill/>
                </a:ln>
                <a:solidFill>
                  <a:schemeClr val="tx1"/>
                </a:solidFill>
                <a:effectLst/>
                <a:uLnTx/>
                <a:uFillTx/>
                <a:latin typeface="Times New Roman" panose="02020603050405020304" pitchFamily="18" charset="0"/>
                <a:cs typeface="Times New Roman" panose="02020603050405020304" pitchFamily="18" charset="0"/>
                <a:sym typeface="+mn-ea"/>
              </a:rPr>
              <a:t>Đoạn văn....................... là đoạn văn có câu chủ đề mang ý khái quát đứng......................... , các câu còn lại triển khai cụ thể ý của câu chủ đề, bổ sung, làm rõ cho câu chủ đề.</a:t>
            </a: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2236469" y="3013502"/>
            <a:ext cx="7719060" cy="7683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Chúc mừng bạn đã trả lời đúng</a:t>
            </a:r>
          </a:p>
        </p:txBody>
      </p:sp>
      <p:sp>
        <p:nvSpPr>
          <p:cNvPr id="2" name="Text Box 1"/>
          <p:cNvSpPr txBox="1"/>
          <p:nvPr/>
        </p:nvSpPr>
        <p:spPr>
          <a:xfrm>
            <a:off x="2796540" y="944245"/>
            <a:ext cx="4192905" cy="58356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en-US" sz="3200" b="1" noProof="0">
                <a:ln>
                  <a:noFill/>
                </a:ln>
                <a:solidFill>
                  <a:srgbClr val="FF0000"/>
                </a:solidFill>
                <a:effectLst/>
                <a:uLnTx/>
                <a:uFillTx/>
                <a:latin typeface="Times New Roman" panose="02020603050405020304" pitchFamily="18" charset="0"/>
                <a:cs typeface="Times New Roman" panose="02020603050405020304" pitchFamily="18" charset="0"/>
                <a:sym typeface="+mn-ea"/>
              </a:rPr>
              <a:t>diễn dịch</a:t>
            </a:r>
          </a:p>
        </p:txBody>
      </p:sp>
      <p:sp>
        <p:nvSpPr>
          <p:cNvPr id="3" name="Text Box 2"/>
          <p:cNvSpPr txBox="1"/>
          <p:nvPr/>
        </p:nvSpPr>
        <p:spPr>
          <a:xfrm>
            <a:off x="6592570" y="1457960"/>
            <a:ext cx="2840990" cy="58356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en-US" sz="3200" b="1" noProof="0">
                <a:ln>
                  <a:noFill/>
                </a:ln>
                <a:solidFill>
                  <a:srgbClr val="FF0000"/>
                </a:solidFill>
                <a:effectLst/>
                <a:uLnTx/>
                <a:uFillTx/>
                <a:latin typeface="Times New Roman" panose="02020603050405020304" pitchFamily="18" charset="0"/>
                <a:cs typeface="Times New Roman" panose="02020603050405020304" pitchFamily="18" charset="0"/>
                <a:sym typeface="+mn-ea"/>
              </a:rPr>
              <a:t>đầu đoạn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nip Diagonal Corner Rectangle 11"/>
          <p:cNvSpPr/>
          <p:nvPr/>
        </p:nvSpPr>
        <p:spPr>
          <a:xfrm>
            <a:off x="1493520" y="1129030"/>
            <a:ext cx="9656445" cy="1875155"/>
          </a:xfrm>
          <a:prstGeom prst="snip2DiagRect">
            <a:avLst>
              <a:gd name="adj1" fmla="val 0"/>
              <a:gd name="adj2" fmla="val 24222"/>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St</a:t>
            </a:r>
            <a:r>
              <a:rPr lang="vi-VN" altLang="en-US" sz="3200" b="1" noProof="0">
                <a:ln>
                  <a:noFill/>
                </a:ln>
                <a:solidFill>
                  <a:schemeClr val="tx1"/>
                </a:solidFill>
                <a:effectLst/>
                <a:uLnTx/>
                <a:uFillTx/>
                <a:latin typeface="Times New Roman" panose="02020603050405020304" pitchFamily="18" charset="0"/>
                <a:cs typeface="Times New Roman" panose="02020603050405020304" pitchFamily="18" charset="0"/>
                <a:sym typeface="+mn-ea"/>
              </a:rPr>
              <a:t>Đoạn văn .....................là đoạn văn được trình bày đi từ các ý nhỏ đến các ý lớn, từ các ý chi tiết đến ý khái quát. Câu chủ đề nằm ở vị trí......</a:t>
            </a:r>
            <a:endParaRPr kumimoji="0" lang="vi-VN" altLang="en-US" sz="32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n</a:t>
            </a:r>
          </a:p>
        </p:txBody>
      </p:sp>
      <p:sp>
        <p:nvSpPr>
          <p:cNvPr id="15" name="Rectangle 14"/>
          <p:cNvSpPr/>
          <p:nvPr/>
        </p:nvSpPr>
        <p:spPr>
          <a:xfrm>
            <a:off x="2075180" y="3013502"/>
            <a:ext cx="8041640" cy="82994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800" b="1" i="0" u="none" strike="noStrike" kern="1200" cap="none" spc="0" normalizeH="0" baseline="0" noProof="0">
                <a:ln>
                  <a:noFill/>
                </a:ln>
                <a:solidFill>
                  <a:srgbClr val="FF0000"/>
                </a:solidFill>
                <a:effectLst/>
                <a:uLnTx/>
                <a:uFillTx/>
                <a:latin typeface="Calibri" panose="020F0502020204030204"/>
                <a:ea typeface="+mn-ea"/>
                <a:cs typeface="+mn-cs"/>
              </a:rPr>
              <a:t>Chúc mừng bạn đã trả lời đúng</a:t>
            </a:r>
          </a:p>
        </p:txBody>
      </p:sp>
      <p:sp>
        <p:nvSpPr>
          <p:cNvPr id="2" name="Text Box 1"/>
          <p:cNvSpPr txBox="1"/>
          <p:nvPr/>
        </p:nvSpPr>
        <p:spPr>
          <a:xfrm>
            <a:off x="2915285" y="924560"/>
            <a:ext cx="4192905" cy="58356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en-US" sz="3200" b="1" noProof="0">
                <a:ln>
                  <a:noFill/>
                </a:ln>
                <a:solidFill>
                  <a:srgbClr val="FF0000"/>
                </a:solidFill>
                <a:effectLst/>
                <a:uLnTx/>
                <a:uFillTx/>
                <a:latin typeface="Times New Roman" panose="02020603050405020304" pitchFamily="18" charset="0"/>
                <a:cs typeface="Times New Roman" panose="02020603050405020304" pitchFamily="18" charset="0"/>
                <a:sym typeface="+mn-ea"/>
              </a:rPr>
              <a:t>quy nạp</a:t>
            </a:r>
          </a:p>
        </p:txBody>
      </p:sp>
      <p:sp>
        <p:nvSpPr>
          <p:cNvPr id="3" name="Text Box 2"/>
          <p:cNvSpPr txBox="1"/>
          <p:nvPr/>
        </p:nvSpPr>
        <p:spPr>
          <a:xfrm>
            <a:off x="7774940" y="2035810"/>
            <a:ext cx="4192905" cy="58356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en-US" sz="3200" b="1" noProof="0">
                <a:ln>
                  <a:noFill/>
                </a:ln>
                <a:solidFill>
                  <a:srgbClr val="FF0000"/>
                </a:solidFill>
                <a:effectLst/>
                <a:uLnTx/>
                <a:uFillTx/>
                <a:latin typeface="Times New Roman" panose="02020603050405020304" pitchFamily="18" charset="0"/>
                <a:cs typeface="Times New Roman" panose="02020603050405020304" pitchFamily="18" charset="0"/>
                <a:sym typeface="+mn-ea"/>
              </a:rPr>
              <a:t>cuối đoạn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nip Diagonal Corner Rectangle 11"/>
          <p:cNvSpPr/>
          <p:nvPr/>
        </p:nvSpPr>
        <p:spPr>
          <a:xfrm>
            <a:off x="1493552" y="1128936"/>
            <a:ext cx="9375819" cy="1875151"/>
          </a:xfrm>
          <a:prstGeom prst="snip2DiagRect">
            <a:avLst>
              <a:gd name="adj1" fmla="val 0"/>
              <a:gd name="adj2" fmla="val 24222"/>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3201034" y="3013502"/>
            <a:ext cx="5789930" cy="82994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800" b="1" i="0" u="none" strike="noStrike" kern="1200" cap="none" spc="0" normalizeH="0" baseline="0" noProof="0">
                <a:ln>
                  <a:noFill/>
                </a:ln>
                <a:solidFill>
                  <a:srgbClr val="FF0000"/>
                </a:solidFill>
                <a:effectLst/>
                <a:uLnTx/>
                <a:uFillTx/>
                <a:latin typeface="Calibri" panose="020F0502020204030204"/>
                <a:ea typeface="+mn-ea"/>
                <a:cs typeface="+mn-cs"/>
              </a:rPr>
              <a:t>Bạn nhận 1 điểm cộng</a:t>
            </a:r>
          </a:p>
        </p:txBody>
      </p:sp>
      <p:sp>
        <p:nvSpPr>
          <p:cNvPr id="2" name="5-Point Star 1"/>
          <p:cNvSpPr/>
          <p:nvPr/>
        </p:nvSpPr>
        <p:spPr>
          <a:xfrm>
            <a:off x="4992370" y="1368425"/>
            <a:ext cx="2379345" cy="1086485"/>
          </a:xfrm>
          <a:prstGeom prst="star5">
            <a:avLst/>
          </a:prstGeom>
          <a:gradFill>
            <a:gsLst>
              <a:gs pos="0">
                <a:srgbClr val="FBFB11"/>
              </a:gs>
              <a:gs pos="100000">
                <a:srgbClr val="838309"/>
              </a:gs>
            </a:gsLst>
            <a:lin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bldLvl="0" animBg="1"/>
      <p:bldP spid="12" grpId="1" bldLvl="0" animBg="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4" name="TextBox 3"/>
          <p:cNvSpPr txBox="1"/>
          <p:nvPr/>
        </p:nvSpPr>
        <p:spPr>
          <a:xfrm>
            <a:off x="2972148" y="2485371"/>
            <a:ext cx="6348730" cy="1630045"/>
          </a:xfrm>
          <a:prstGeom prst="rect">
            <a:avLst/>
          </a:prstGeom>
          <a:noFill/>
        </p:spPr>
        <p:txBody>
          <a:bodyPr wrap="none" rtlCol="0">
            <a:spAutoFit/>
          </a:bodyPr>
          <a:lstStyle/>
          <a:p>
            <a:r>
              <a:rPr lang="en-US" sz="5000" dirty="0">
                <a:solidFill>
                  <a:schemeClr val="accent2">
                    <a:lumMod val="75000"/>
                  </a:schemeClr>
                </a:solidFill>
                <a:latin typeface="UTM Staccato" panose="02040603050506020204" pitchFamily="18" charset="0"/>
              </a:rPr>
              <a:t>      </a:t>
            </a:r>
            <a:r>
              <a:rPr lang="en-US" sz="5000" dirty="0">
                <a:solidFill>
                  <a:schemeClr val="accent2">
                    <a:lumMod val="75000"/>
                  </a:schemeClr>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Trò</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chơi</a:t>
            </a:r>
            <a:r>
              <a:rPr lang="en-US" sz="5000" dirty="0">
                <a:solidFill>
                  <a:srgbClr val="FF0000"/>
                </a:solidFill>
                <a:latin typeface="Times New Roman" panose="02020603050405020304" pitchFamily="18" charset="0"/>
                <a:cs typeface="Times New Roman" panose="02020603050405020304" pitchFamily="18" charset="0"/>
              </a:rPr>
              <a:t> </a:t>
            </a:r>
          </a:p>
          <a:p>
            <a:r>
              <a:rPr lang="en-US" sz="5000" dirty="0">
                <a:solidFill>
                  <a:srgbClr val="FF0000"/>
                </a:solidFill>
                <a:latin typeface="Times New Roman" panose="02020603050405020304" pitchFamily="18" charset="0"/>
                <a:cs typeface="Times New Roman" panose="02020603050405020304" pitchFamily="18" charset="0"/>
              </a:rPr>
              <a:t>KHỈ CON TRANH TÀI</a:t>
            </a:r>
          </a:p>
        </p:txBody>
      </p:sp>
      <p:pic>
        <p:nvPicPr>
          <p:cNvPr id="23"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4483" y="4422130"/>
            <a:ext cx="1097833" cy="667848"/>
          </a:xfrm>
          <a:prstGeom prst="rect">
            <a:avLst/>
          </a:prstGeom>
          <a:noFill/>
          <a:extLst>
            <a:ext uri="{909E8E84-426E-40DD-AFC4-6F175D3DCCD1}">
              <a14:hiddenFill xmlns:a14="http://schemas.microsoft.com/office/drawing/2010/main">
                <a:solidFill>
                  <a:srgbClr val="FFFFFF"/>
                </a:solidFill>
              </a14:hiddenFill>
            </a:ext>
          </a:extLst>
        </p:spPr>
      </p:pic>
      <p:pic>
        <p:nvPicPr>
          <p:cNvPr id="2"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3820" y="585452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6"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wipe(down)">
                                      <p:cBhvr>
                                        <p:cTn id="9" dur="580">
                                          <p:stCondLst>
                                            <p:cond delay="0"/>
                                          </p:stCondLst>
                                        </p:cTn>
                                        <p:tgtEl>
                                          <p:spTgt spid="23"/>
                                        </p:tgtEl>
                                      </p:cBhvr>
                                    </p:animEffect>
                                    <p:anim calcmode="lin" valueType="num">
                                      <p:cBhvr>
                                        <p:cTn id="1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5" dur="26">
                                          <p:stCondLst>
                                            <p:cond delay="650"/>
                                          </p:stCondLst>
                                        </p:cTn>
                                        <p:tgtEl>
                                          <p:spTgt spid="23"/>
                                        </p:tgtEl>
                                      </p:cBhvr>
                                      <p:to x="100000" y="60000"/>
                                    </p:animScale>
                                    <p:animScale>
                                      <p:cBhvr>
                                        <p:cTn id="16" dur="166" decel="50000">
                                          <p:stCondLst>
                                            <p:cond delay="676"/>
                                          </p:stCondLst>
                                        </p:cTn>
                                        <p:tgtEl>
                                          <p:spTgt spid="23"/>
                                        </p:tgtEl>
                                      </p:cBhvr>
                                      <p:to x="100000" y="100000"/>
                                    </p:animScale>
                                    <p:animScale>
                                      <p:cBhvr>
                                        <p:cTn id="17" dur="26">
                                          <p:stCondLst>
                                            <p:cond delay="1312"/>
                                          </p:stCondLst>
                                        </p:cTn>
                                        <p:tgtEl>
                                          <p:spTgt spid="23"/>
                                        </p:tgtEl>
                                      </p:cBhvr>
                                      <p:to x="100000" y="80000"/>
                                    </p:animScale>
                                    <p:animScale>
                                      <p:cBhvr>
                                        <p:cTn id="18" dur="166" decel="50000">
                                          <p:stCondLst>
                                            <p:cond delay="1338"/>
                                          </p:stCondLst>
                                        </p:cTn>
                                        <p:tgtEl>
                                          <p:spTgt spid="23"/>
                                        </p:tgtEl>
                                      </p:cBhvr>
                                      <p:to x="100000" y="100000"/>
                                    </p:animScale>
                                    <p:animScale>
                                      <p:cBhvr>
                                        <p:cTn id="19" dur="26">
                                          <p:stCondLst>
                                            <p:cond delay="1642"/>
                                          </p:stCondLst>
                                        </p:cTn>
                                        <p:tgtEl>
                                          <p:spTgt spid="23"/>
                                        </p:tgtEl>
                                      </p:cBhvr>
                                      <p:to x="100000" y="90000"/>
                                    </p:animScale>
                                    <p:animScale>
                                      <p:cBhvr>
                                        <p:cTn id="20" dur="166" decel="50000">
                                          <p:stCondLst>
                                            <p:cond delay="1668"/>
                                          </p:stCondLst>
                                        </p:cTn>
                                        <p:tgtEl>
                                          <p:spTgt spid="23"/>
                                        </p:tgtEl>
                                      </p:cBhvr>
                                      <p:to x="100000" y="100000"/>
                                    </p:animScale>
                                    <p:animScale>
                                      <p:cBhvr>
                                        <p:cTn id="21" dur="26">
                                          <p:stCondLst>
                                            <p:cond delay="1808"/>
                                          </p:stCondLst>
                                        </p:cTn>
                                        <p:tgtEl>
                                          <p:spTgt spid="23"/>
                                        </p:tgtEl>
                                      </p:cBhvr>
                                      <p:to x="100000" y="95000"/>
                                    </p:animScale>
                                    <p:animScale>
                                      <p:cBhvr>
                                        <p:cTn id="22" dur="166" decel="50000">
                                          <p:stCondLst>
                                            <p:cond delay="1834"/>
                                          </p:stCondLst>
                                        </p:cTn>
                                        <p:tgtEl>
                                          <p:spTgt spid="2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30000" mute="1" numSld="13">
                <p:cTn id="39"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465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58919">
            <a:off x="8839887" y="5343130"/>
            <a:ext cx="1120703" cy="145691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456405">
            <a:off x="1875153" y="5758138"/>
            <a:ext cx="1461931" cy="899651"/>
          </a:xfrm>
          <a:prstGeom prst="rect">
            <a:avLst/>
          </a:prstGeom>
        </p:spPr>
      </p:pic>
      <p:pic>
        <p:nvPicPr>
          <p:cNvPr id="5" name="Picture 4">
            <a:hlinkClick r:id="rId7"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181374">
            <a:off x="6833746" y="5827745"/>
            <a:ext cx="666278" cy="880788"/>
          </a:xfrm>
          <a:prstGeom prst="rect">
            <a:avLst/>
          </a:prstGeom>
        </p:spPr>
      </p:pic>
      <p:pic>
        <p:nvPicPr>
          <p:cNvPr id="6" name="Picture 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51879">
            <a:off x="7793925" y="5729804"/>
            <a:ext cx="645540" cy="822443"/>
          </a:xfrm>
          <a:prstGeom prst="rect">
            <a:avLst/>
          </a:prstGeom>
        </p:spPr>
      </p:pic>
      <p:pic>
        <p:nvPicPr>
          <p:cNvPr id="7" name="Picture 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52596">
            <a:off x="9978397" y="5759539"/>
            <a:ext cx="708577" cy="887408"/>
          </a:xfrm>
          <a:prstGeom prst="rect">
            <a:avLst/>
          </a:prstGeom>
        </p:spPr>
      </p:pic>
      <p:pic>
        <p:nvPicPr>
          <p:cNvPr id="12" name="Picture 11">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73907">
            <a:off x="10768848" y="5715041"/>
            <a:ext cx="624678" cy="813605"/>
          </a:xfrm>
          <a:prstGeom prst="rect">
            <a:avLst/>
          </a:prstGeom>
        </p:spPr>
      </p:pic>
      <p:pic>
        <p:nvPicPr>
          <p:cNvPr id="15" name="Picture 14">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36455">
            <a:off x="11438224" y="5905030"/>
            <a:ext cx="674701" cy="844175"/>
          </a:xfrm>
          <a:prstGeom prst="rect">
            <a:avLst/>
          </a:prstGeom>
        </p:spPr>
      </p:pic>
      <p:pic>
        <p:nvPicPr>
          <p:cNvPr id="24" name="Picture 23">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1279712">
            <a:off x="568166" y="5741607"/>
            <a:ext cx="568575" cy="751629"/>
          </a:xfrm>
          <a:prstGeom prst="rect">
            <a:avLst/>
          </a:prstGeom>
        </p:spPr>
      </p:pic>
      <p:pic>
        <p:nvPicPr>
          <p:cNvPr id="25" name="Picture 24">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0297392">
            <a:off x="1521329" y="5841279"/>
            <a:ext cx="567245" cy="722692"/>
          </a:xfrm>
          <a:prstGeom prst="rect">
            <a:avLst/>
          </a:prstGeom>
        </p:spPr>
      </p:pic>
      <p:pic>
        <p:nvPicPr>
          <p:cNvPr id="26" name="Picture 25">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1152596">
            <a:off x="3833261" y="5841718"/>
            <a:ext cx="645939" cy="808961"/>
          </a:xfrm>
          <a:prstGeom prst="rect">
            <a:avLst/>
          </a:prstGeom>
        </p:spPr>
      </p:pic>
      <p:pic>
        <p:nvPicPr>
          <p:cNvPr id="27" name="Picture 26">
            <a:hlinkClick r:id="rId22" action="ppaction://hlinksldjump"/>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713468">
            <a:off x="4664028" y="5787656"/>
            <a:ext cx="513175" cy="668379"/>
          </a:xfrm>
          <a:prstGeom prst="rect">
            <a:avLst/>
          </a:prstGeom>
        </p:spPr>
      </p:pic>
      <p:pic>
        <p:nvPicPr>
          <p:cNvPr id="28" name="Picture 27">
            <a:hlinkClick r:id="rId2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36455">
            <a:off x="5508084" y="5802817"/>
            <a:ext cx="674701" cy="844175"/>
          </a:xfrm>
          <a:prstGeom prst="rect">
            <a:avLst/>
          </a:prstGeom>
        </p:spPr>
      </p:pic>
      <p:pic>
        <p:nvPicPr>
          <p:cNvPr id="16" name="Picture 2" descr="Kết quả hình ảnh cho FIREWORK GIF"/>
          <p:cNvPicPr>
            <a:picLocks noChangeAspect="1" noChangeArrowheads="1" noCrop="1"/>
          </p:cNvPicPr>
          <p:nvPr/>
        </p:nvPicPr>
        <p:blipFill>
          <a:blip r:embed="rId25"/>
          <a:srcRect/>
          <a:stretch>
            <a:fillRect/>
          </a:stretch>
        </p:blipFill>
        <p:spPr bwMode="auto">
          <a:xfrm>
            <a:off x="987793" y="-11455"/>
            <a:ext cx="2939313" cy="25660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143250" y="1667923"/>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18" name="Picture 4" descr="Hình ảnh có liên quan"/>
          <p:cNvPicPr>
            <a:picLocks noChangeAspect="1" noChangeArrowheads="1" noCrop="1"/>
          </p:cNvPicPr>
          <p:nvPr/>
        </p:nvPicPr>
        <p:blipFill>
          <a:blip r:embed="rId26"/>
          <a:srcRect/>
          <a:stretch>
            <a:fillRect/>
          </a:stretch>
        </p:blipFill>
        <p:spPr bwMode="auto">
          <a:xfrm>
            <a:off x="6845190" y="610343"/>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ết quả hình ảnh cho FIREWORK GIF"/>
          <p:cNvPicPr>
            <a:picLocks noChangeAspect="1" noChangeArrowheads="1" noCrop="1"/>
          </p:cNvPicPr>
          <p:nvPr/>
        </p:nvPicPr>
        <p:blipFill>
          <a:blip r:embed="rId25"/>
          <a:srcRect/>
          <a:stretch>
            <a:fillRect/>
          </a:stretch>
        </p:blipFill>
        <p:spPr bwMode="auto">
          <a:xfrm>
            <a:off x="930643" y="890880"/>
            <a:ext cx="2939313" cy="256602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086100" y="1877473"/>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21" name="Picture 4" descr="Hình ảnh có liên quan"/>
          <p:cNvPicPr>
            <a:picLocks noChangeAspect="1" noChangeArrowheads="1" noCrop="1"/>
          </p:cNvPicPr>
          <p:nvPr/>
        </p:nvPicPr>
        <p:blipFill>
          <a:blip r:embed="rId26"/>
          <a:srcRect/>
          <a:stretch>
            <a:fillRect/>
          </a:stretch>
        </p:blipFill>
        <p:spPr bwMode="auto">
          <a:xfrm>
            <a:off x="6628130" y="890905"/>
            <a:ext cx="4762500" cy="37992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8"/>
                                        </p:tgtEl>
                                        <p:attrNameLst>
                                          <p:attrName>r</p:attrName>
                                        </p:attrNameLst>
                                      </p:cBhvr>
                                    </p:animRot>
                                    <p:animRot by="-240000">
                                      <p:cBhvr>
                                        <p:cTn id="7" dur="400" fill="hold">
                                          <p:stCondLst>
                                            <p:cond delay="400"/>
                                          </p:stCondLst>
                                        </p:cTn>
                                        <p:tgtEl>
                                          <p:spTgt spid="8"/>
                                        </p:tgtEl>
                                        <p:attrNameLst>
                                          <p:attrName>r</p:attrName>
                                        </p:attrNameLst>
                                      </p:cBhvr>
                                    </p:animRot>
                                    <p:animRot by="240000">
                                      <p:cBhvr>
                                        <p:cTn id="8" dur="400" fill="hold">
                                          <p:stCondLst>
                                            <p:cond delay="800"/>
                                          </p:stCondLst>
                                        </p:cTn>
                                        <p:tgtEl>
                                          <p:spTgt spid="8"/>
                                        </p:tgtEl>
                                        <p:attrNameLst>
                                          <p:attrName>r</p:attrName>
                                        </p:attrNameLst>
                                      </p:cBhvr>
                                    </p:animRot>
                                    <p:animRot by="-240000">
                                      <p:cBhvr>
                                        <p:cTn id="9" dur="400" fill="hold">
                                          <p:stCondLst>
                                            <p:cond delay="1200"/>
                                          </p:stCondLst>
                                        </p:cTn>
                                        <p:tgtEl>
                                          <p:spTgt spid="8"/>
                                        </p:tgtEl>
                                        <p:attrNameLst>
                                          <p:attrName>r</p:attrName>
                                        </p:attrNameLst>
                                      </p:cBhvr>
                                    </p:animRot>
                                    <p:animRot by="120000">
                                      <p:cBhvr>
                                        <p:cTn id="10" dur="400" fill="hold">
                                          <p:stCondLst>
                                            <p:cond delay="16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1"/>
                                        </p:tgtEl>
                                        <p:attrNameLst>
                                          <p:attrName>r</p:attrName>
                                        </p:attrNameLst>
                                      </p:cBhvr>
                                    </p:animRot>
                                    <p:animRot by="-240000">
                                      <p:cBhvr>
                                        <p:cTn id="13" dur="400" fill="hold">
                                          <p:stCondLst>
                                            <p:cond delay="400"/>
                                          </p:stCondLst>
                                        </p:cTn>
                                        <p:tgtEl>
                                          <p:spTgt spid="11"/>
                                        </p:tgtEl>
                                        <p:attrNameLst>
                                          <p:attrName>r</p:attrName>
                                        </p:attrNameLst>
                                      </p:cBhvr>
                                    </p:animRot>
                                    <p:animRot by="240000">
                                      <p:cBhvr>
                                        <p:cTn id="14" dur="400" fill="hold">
                                          <p:stCondLst>
                                            <p:cond delay="800"/>
                                          </p:stCondLst>
                                        </p:cTn>
                                        <p:tgtEl>
                                          <p:spTgt spid="11"/>
                                        </p:tgtEl>
                                        <p:attrNameLst>
                                          <p:attrName>r</p:attrName>
                                        </p:attrNameLst>
                                      </p:cBhvr>
                                    </p:animRot>
                                    <p:animRot by="-240000">
                                      <p:cBhvr>
                                        <p:cTn id="15" dur="400" fill="hold">
                                          <p:stCondLst>
                                            <p:cond delay="1200"/>
                                          </p:stCondLst>
                                        </p:cTn>
                                        <p:tgtEl>
                                          <p:spTgt spid="11"/>
                                        </p:tgtEl>
                                        <p:attrNameLst>
                                          <p:attrName>r</p:attrName>
                                        </p:attrNameLst>
                                      </p:cBhvr>
                                    </p:animRot>
                                    <p:animRot by="120000">
                                      <p:cBhvr>
                                        <p:cTn id="16" dur="400" fill="hold">
                                          <p:stCondLst>
                                            <p:cond delay="16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3.54167E-6 4.81481E-6 L -0.00169 -0.05857 " pathEditMode="relative" rAng="0" ptsTypes="AA">
                                      <p:cBhvr>
                                        <p:cTn id="21" dur="2000" fill="hold"/>
                                        <p:tgtEl>
                                          <p:spTgt spid="8"/>
                                        </p:tgtEl>
                                        <p:attrNameLst>
                                          <p:attrName>ppt_x</p:attrName>
                                          <p:attrName>ppt_y</p:attrName>
                                        </p:attrNameLst>
                                      </p:cBhvr>
                                      <p:rCtr x="-91" y="-2940"/>
                                    </p:animMotion>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0.00169 -0.05857 L 0.00156 -0.13334 " pathEditMode="relative" rAng="0" ptsTypes="AA">
                                      <p:cBhvr>
                                        <p:cTn id="25" dur="2000" fill="hold"/>
                                        <p:tgtEl>
                                          <p:spTgt spid="8"/>
                                        </p:tgtEl>
                                        <p:attrNameLst>
                                          <p:attrName>ppt_x</p:attrName>
                                          <p:attrName>ppt_y</p:attrName>
                                        </p:attrNameLst>
                                      </p:cBhvr>
                                      <p:rCtr x="234" y="-3750"/>
                                    </p:animMotion>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0.00157 -0.123896 L 0.01159 -0.230376 " pathEditMode="relative" rAng="0" ptsTypes="AA">
                                      <p:cBhvr>
                                        <p:cTn id="29" dur="2000" fill="hold"/>
                                        <p:tgtEl>
                                          <p:spTgt spid="8"/>
                                        </p:tgtEl>
                                        <p:attrNameLst>
                                          <p:attrName>ppt_x</p:attrName>
                                          <p:attrName>ppt_y</p:attrName>
                                        </p:attrNameLst>
                                      </p:cBhvr>
                                      <p:rCtr x="5" y="-53"/>
                                    </p:animMotion>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nodeType="clickEffect">
                                  <p:stCondLst>
                                    <p:cond delay="0"/>
                                  </p:stCondLst>
                                  <p:childTnLst>
                                    <p:animMotion origin="layout" path="M 0.01159 -0.228801 L 0.02253 -0.354261 " pathEditMode="relative" rAng="0" ptsTypes="AA">
                                      <p:cBhvr>
                                        <p:cTn id="33" dur="2000" fill="hold"/>
                                        <p:tgtEl>
                                          <p:spTgt spid="8"/>
                                        </p:tgtEl>
                                        <p:attrNameLst>
                                          <p:attrName>ppt_x</p:attrName>
                                          <p:attrName>ppt_y</p:attrName>
                                        </p:attrNameLst>
                                      </p:cBhvr>
                                      <p:rCtr x="5" y="-62"/>
                                    </p:animMotion>
                                  </p:childTnLst>
                                </p:cTn>
                              </p:par>
                            </p:childTnLst>
                          </p:cTn>
                        </p:par>
                      </p:childTnLst>
                    </p:cTn>
                  </p:par>
                  <p:par>
                    <p:cTn id="34" fill="hold">
                      <p:stCondLst>
                        <p:cond delay="indefinite"/>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0.0234054 -0.355836 L 0.0179454 -0.458386 " pathEditMode="relative" rAng="0" ptsTypes="AA">
                                      <p:cBhvr>
                                        <p:cTn id="37" dur="2000" fill="hold"/>
                                        <p:tgtEl>
                                          <p:spTgt spid="8"/>
                                        </p:tgtEl>
                                        <p:attrNameLst>
                                          <p:attrName>ppt_x</p:attrName>
                                          <p:attrName>ppt_y</p:attrName>
                                        </p:attrNameLst>
                                      </p:cBhvr>
                                      <p:rCtr x="-2" y="-51"/>
                                    </p:animMotion>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xit" presetSubtype="0" fill="hold" grpId="1" nodeType="withEffect">
                                  <p:stCondLst>
                                    <p:cond delay="500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xit" presetSubtype="0" fill="hold" nodeType="withEffect">
                                  <p:stCondLst>
                                    <p:cond delay="500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nodeType="withEffect">
                                  <p:stCondLst>
                                    <p:cond delay="500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875E-6 -2.59259E-6 L 0.00378 -0.06458 " pathEditMode="relative" rAng="0" ptsTypes="AA">
                                      <p:cBhvr>
                                        <p:cTn id="55" dur="2000" fill="hold"/>
                                        <p:tgtEl>
                                          <p:spTgt spid="11"/>
                                        </p:tgtEl>
                                        <p:attrNameLst>
                                          <p:attrName>ppt_x</p:attrName>
                                          <p:attrName>ppt_y</p:attrName>
                                        </p:attrNameLst>
                                      </p:cBhvr>
                                      <p:rCtr x="182" y="-3241"/>
                                    </p:animMotion>
                                  </p:childTnLst>
                                </p:cTn>
                              </p:par>
                            </p:childTnLst>
                          </p:cTn>
                        </p:par>
                      </p:childTnLst>
                    </p:cTn>
                  </p:par>
                  <p:par>
                    <p:cTn id="56" fill="hold">
                      <p:stCondLst>
                        <p:cond delay="indefinite"/>
                      </p:stCondLst>
                      <p:childTnLst>
                        <p:par>
                          <p:cTn id="57" fill="hold">
                            <p:stCondLst>
                              <p:cond delay="0"/>
                            </p:stCondLst>
                            <p:childTnLst>
                              <p:par>
                                <p:cTn id="58" presetID="64" presetClass="path" presetSubtype="0" accel="50000" decel="50000" fill="hold" nodeType="clickEffect">
                                  <p:stCondLst>
                                    <p:cond delay="0"/>
                                  </p:stCondLst>
                                  <p:childTnLst>
                                    <p:animMotion origin="layout" path="M 0.00378 -0.06458 L -0.0039 -0.15115 " pathEditMode="relative" rAng="0" ptsTypes="AA">
                                      <p:cBhvr>
                                        <p:cTn id="59" dur="2000" fill="hold"/>
                                        <p:tgtEl>
                                          <p:spTgt spid="11"/>
                                        </p:tgtEl>
                                        <p:attrNameLst>
                                          <p:attrName>ppt_x</p:attrName>
                                          <p:attrName>ppt_y</p:attrName>
                                        </p:attrNameLst>
                                      </p:cBhvr>
                                      <p:rCtr x="-391" y="-4329"/>
                                    </p:animMotion>
                                  </p:childTnLst>
                                </p:cTn>
                              </p:par>
                            </p:childTnLst>
                          </p:cTn>
                        </p:par>
                      </p:childTnLst>
                    </p:cTn>
                  </p:par>
                  <p:par>
                    <p:cTn id="60" fill="hold">
                      <p:stCondLst>
                        <p:cond delay="indefinite"/>
                      </p:stCondLst>
                      <p:childTnLst>
                        <p:par>
                          <p:cTn id="61" fill="hold">
                            <p:stCondLst>
                              <p:cond delay="0"/>
                            </p:stCondLst>
                            <p:childTnLst>
                              <p:par>
                                <p:cTn id="62" presetID="64" presetClass="path" presetSubtype="0" accel="50000" decel="50000" fill="hold" nodeType="clickEffect">
                                  <p:stCondLst>
                                    <p:cond delay="0"/>
                                  </p:stCondLst>
                                  <p:childTnLst>
                                    <p:animMotion origin="layout" path="M -0.0039 -0.15115 L -0.01693 -0.25578 " pathEditMode="relative" rAng="0" ptsTypes="AA">
                                      <p:cBhvr>
                                        <p:cTn id="63" dur="2000" fill="hold"/>
                                        <p:tgtEl>
                                          <p:spTgt spid="11"/>
                                        </p:tgtEl>
                                        <p:attrNameLst>
                                          <p:attrName>ppt_x</p:attrName>
                                          <p:attrName>ppt_y</p:attrName>
                                        </p:attrNameLst>
                                      </p:cBhvr>
                                      <p:rCtr x="-651" y="-5231"/>
                                    </p:animMotion>
                                  </p:childTnLst>
                                </p:cTn>
                              </p:par>
                            </p:childTnLst>
                          </p:cTn>
                        </p:par>
                      </p:childTnLst>
                    </p:cTn>
                  </p:par>
                  <p:par>
                    <p:cTn id="64" fill="hold">
                      <p:stCondLst>
                        <p:cond delay="indefinite"/>
                      </p:stCondLst>
                      <p:childTnLst>
                        <p:par>
                          <p:cTn id="65" fill="hold">
                            <p:stCondLst>
                              <p:cond delay="0"/>
                            </p:stCondLst>
                            <p:childTnLst>
                              <p:par>
                                <p:cTn id="66" presetID="64" presetClass="path" presetSubtype="0" accel="50000" decel="50000" fill="hold" nodeType="clickEffect">
                                  <p:stCondLst>
                                    <p:cond delay="0"/>
                                  </p:stCondLst>
                                  <p:childTnLst>
                                    <p:animMotion origin="layout" path="M -0.01693 -0.25578 L -0.02669 -0.3699 " pathEditMode="relative" rAng="0" ptsTypes="AA">
                                      <p:cBhvr>
                                        <p:cTn id="67" dur="2000" fill="hold"/>
                                        <p:tgtEl>
                                          <p:spTgt spid="11"/>
                                        </p:tgtEl>
                                        <p:attrNameLst>
                                          <p:attrName>ppt_x</p:attrName>
                                          <p:attrName>ppt_y</p:attrName>
                                        </p:attrNameLst>
                                      </p:cBhvr>
                                      <p:rCtr x="-495" y="-5718"/>
                                    </p:animMotion>
                                  </p:childTnLst>
                                </p:cTn>
                              </p:par>
                            </p:childTnLst>
                          </p:cTn>
                        </p:par>
                      </p:childTnLst>
                    </p:cTn>
                  </p:par>
                  <p:par>
                    <p:cTn id="68" fill="hold">
                      <p:stCondLst>
                        <p:cond delay="indefinite"/>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0.02669 -0.36991 L -0.01797 -0.49537 " pathEditMode="relative" rAng="0" ptsTypes="AA">
                                      <p:cBhvr>
                                        <p:cTn id="71" dur="2000" fill="hold"/>
                                        <p:tgtEl>
                                          <p:spTgt spid="11"/>
                                        </p:tgtEl>
                                        <p:attrNameLst>
                                          <p:attrName>ppt_x</p:attrName>
                                          <p:attrName>ppt_y</p:attrName>
                                        </p:attrNameLst>
                                      </p:cBhvr>
                                      <p:rCtr x="378" y="-5810"/>
                                    </p:animMotion>
                                  </p:childTnLst>
                                </p:cTn>
                              </p:par>
                            </p:childTnLst>
                          </p:cTn>
                        </p:par>
                        <p:par>
                          <p:cTn id="72" fill="hold">
                            <p:stCondLst>
                              <p:cond delay="2000"/>
                            </p:stCondLst>
                            <p:childTnLst>
                              <p:par>
                                <p:cTn id="73" presetID="1"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xit" presetSubtype="0" fill="hold" grpId="1" nodeType="withEffect">
                                  <p:stCondLst>
                                    <p:cond delay="5000"/>
                                  </p:stCondLst>
                                  <p:childTnLst>
                                    <p:set>
                                      <p:cBhvr>
                                        <p:cTn id="76" dur="1" fill="hold">
                                          <p:stCondLst>
                                            <p:cond delay="0"/>
                                          </p:stCondLst>
                                        </p:cTn>
                                        <p:tgtEl>
                                          <p:spTgt spid="2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xit" presetSubtype="0" fill="hold" nodeType="withEffect">
                                  <p:stCondLst>
                                    <p:cond delay="5000"/>
                                  </p:stCondLst>
                                  <p:childTnLst>
                                    <p:set>
                                      <p:cBhvr>
                                        <p:cTn id="82" dur="1" fill="hold">
                                          <p:stCondLst>
                                            <p:cond delay="0"/>
                                          </p:stCondLst>
                                        </p:cTn>
                                        <p:tgtEl>
                                          <p:spTgt spid="21"/>
                                        </p:tgtEl>
                                        <p:attrNameLst>
                                          <p:attrName>style.visibility</p:attrName>
                                        </p:attrNameLst>
                                      </p:cBhvr>
                                      <p:to>
                                        <p:strVal val="hidden"/>
                                      </p:to>
                                    </p:set>
                                  </p:childTnLst>
                                </p:cTn>
                              </p:par>
                              <p:par>
                                <p:cTn id="83" presetID="1" presetClass="exit" presetSubtype="0" fill="hold" nodeType="withEffect">
                                  <p:stCondLst>
                                    <p:cond delay="500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5"/>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0" restart="whenNotActive" fill="hold" evtFilter="cancelBubble" nodeType="interactiveSeq">
                <p:stCondLst>
                  <p:cond evt="onClick" delay="0">
                    <p:tgtEl>
                      <p:spTgt spid="6"/>
                    </p:tgtEl>
                  </p:cond>
                </p:stCondLst>
                <p:endSync evt="end" delay="0">
                  <p:rtn val="all"/>
                </p:endSync>
                <p:childTnLst>
                  <p:par>
                    <p:cTn id="91" fill="hold">
                      <p:stCondLst>
                        <p:cond delay="0"/>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5" restart="whenNotActive" fill="hold" evtFilter="cancelBubble" nodeType="interactiveSeq">
                <p:stCondLst>
                  <p:cond evt="onClick" delay="0">
                    <p:tgtEl>
                      <p:spTgt spid="7"/>
                    </p:tgtEl>
                  </p:cond>
                </p:stCondLst>
                <p:endSync evt="end" delay="0">
                  <p:rtn val="all"/>
                </p:endSync>
                <p:childTnLst>
                  <p:par>
                    <p:cTn id="96" fill="hold">
                      <p:stCondLst>
                        <p:cond delay="0"/>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00" restart="whenNotActive" fill="hold" evtFilter="cancelBubble" nodeType="interactiveSeq">
                <p:stCondLst>
                  <p:cond evt="onClick" delay="0">
                    <p:tgtEl>
                      <p:spTgt spid="12"/>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05" restart="whenNotActive" fill="hold" evtFilter="cancelBubble" nodeType="interactiveSeq">
                <p:stCondLst>
                  <p:cond evt="onClick" delay="0">
                    <p:tgtEl>
                      <p:spTgt spid="15"/>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5" restart="whenNotActive" fill="hold" evtFilter="cancelBubble" nodeType="interactiveSeq">
                <p:stCondLst>
                  <p:cond evt="onClick" delay="0">
                    <p:tgtEl>
                      <p:spTgt spid="25"/>
                    </p:tgtEl>
                  </p:cond>
                </p:stCondLst>
                <p:endSync evt="end" delay="0">
                  <p:rtn val="all"/>
                </p:endSync>
                <p:childTnLst>
                  <p:par>
                    <p:cTn id="116" fill="hold">
                      <p:stCondLst>
                        <p:cond delay="0"/>
                      </p:stCondLst>
                      <p:childTnLst>
                        <p:par>
                          <p:cTn id="117" fill="hold">
                            <p:stCondLst>
                              <p:cond delay="0"/>
                            </p:stCondLst>
                            <p:childTnLst>
                              <p:par>
                                <p:cTn id="118" presetID="1" presetClass="exit" presetSubtype="0" fill="hold" nodeType="clickEffect">
                                  <p:stCondLst>
                                    <p:cond delay="0"/>
                                  </p:stCondLst>
                                  <p:childTnLst>
                                    <p:set>
                                      <p:cBhvr>
                                        <p:cTn id="119"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0" restart="whenNotActive" fill="hold" evtFilter="cancelBubble" nodeType="interactiveSeq">
                <p:stCondLst>
                  <p:cond evt="onClick" delay="0">
                    <p:tgtEl>
                      <p:spTgt spid="26"/>
                    </p:tgtEl>
                  </p:cond>
                </p:stCondLst>
                <p:endSync evt="end" delay="0">
                  <p:rtn val="all"/>
                </p:endSync>
                <p:childTnLst>
                  <p:par>
                    <p:cTn id="121" fill="hold">
                      <p:stCondLst>
                        <p:cond delay="0"/>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5" restart="whenNotActive" fill="hold" evtFilter="cancelBubble" nodeType="interactiveSeq">
                <p:stCondLst>
                  <p:cond evt="onClick" delay="0">
                    <p:tgtEl>
                      <p:spTgt spid="27"/>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0" restart="whenNotActive" fill="hold" evtFilter="cancelBubble" nodeType="interactiveSeq">
                <p:stCondLst>
                  <p:cond evt="onClick" delay="0">
                    <p:tgtEl>
                      <p:spTgt spid="28"/>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nodeType="clickEffect">
                                  <p:stCondLst>
                                    <p:cond delay="0"/>
                                  </p:stCondLst>
                                  <p:childTnLst>
                                    <p:set>
                                      <p:cBhvr>
                                        <p:cTn id="134"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7" grpId="0"/>
      <p:bldP spid="17" grpId="1"/>
      <p:bldP spid="20" grpId="0"/>
      <p:bldP spid="2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3" name="Rectangle 2"/>
          <p:cNvSpPr/>
          <p:nvPr/>
        </p:nvSpPr>
        <p:spPr>
          <a:xfrm>
            <a:off x="1428115" y="654685"/>
            <a:ext cx="9037955" cy="5507990"/>
          </a:xfrm>
          <a:prstGeom prst="rect">
            <a:avLst/>
          </a:prstGeom>
        </p:spPr>
        <p:txBody>
          <a:bodyPr wrap="square">
            <a:spAutoFit/>
          </a:bodyPr>
          <a:lstStyle/>
          <a:p>
            <a:pPr algn="ctr"/>
            <a:r>
              <a:rPr lang="vi-VN" altLang="en-US" sz="3200" dirty="0" err="1">
                <a:solidFill>
                  <a:srgbClr val="FF0066"/>
                </a:solidFill>
                <a:latin typeface="Times New Roman" panose="02020603050405020304" pitchFamily="18" charset="0"/>
                <a:sym typeface="+mn-ea"/>
              </a:rPr>
              <a:t>Câu 1:</a:t>
            </a:r>
            <a:r>
              <a:rPr lang="en-US" altLang="en-US" sz="3200" dirty="0" err="1">
                <a:solidFill>
                  <a:srgbClr val="FF0066"/>
                </a:solidFill>
                <a:latin typeface="Times New Roman" panose="02020603050405020304" pitchFamily="18" charset="0"/>
                <a:sym typeface="+mn-ea"/>
              </a:rPr>
              <a:t>Xác định kiểu đoạn văn trong trường hợp sau</a:t>
            </a:r>
            <a:r>
              <a:rPr lang="vi-VN" altLang="en-US" sz="3200" dirty="0" err="1">
                <a:solidFill>
                  <a:srgbClr val="FF0066"/>
                </a:solidFill>
                <a:latin typeface="Times New Roman" panose="02020603050405020304" pitchFamily="18" charset="0"/>
                <a:sym typeface="+mn-ea"/>
              </a:rPr>
              <a:t>:</a:t>
            </a:r>
            <a:endParaRPr lang="en-US" altLang="en-US" sz="3200" dirty="0" err="1">
              <a:solidFill>
                <a:srgbClr val="FF0066"/>
              </a:solidFill>
              <a:latin typeface="Times New Roman" panose="02020603050405020304" pitchFamily="18" charset="0"/>
            </a:endParaRPr>
          </a:p>
          <a:p>
            <a:pPr algn="just"/>
            <a:r>
              <a:rPr lang="vi-VN" altLang="en-US" sz="3200" dirty="0">
                <a:solidFill>
                  <a:srgbClr val="FF0066"/>
                </a:solidFill>
                <a:latin typeface="Times New Roman" panose="02020603050405020304" pitchFamily="18" charset="0"/>
                <a:sym typeface="+mn-ea"/>
              </a:rPr>
              <a:t>   </a:t>
            </a:r>
            <a:r>
              <a:rPr lang="vi-VN" altLang="en-US" sz="3200" dirty="0">
                <a:latin typeface="Times New Roman" panose="02020603050405020304" pitchFamily="18" charset="0"/>
                <a:sym typeface="+mn-ea"/>
              </a:rPr>
              <a:t>“</a:t>
            </a:r>
            <a:r>
              <a:rPr lang="en-US" altLang="en-US" sz="3200" dirty="0">
                <a:latin typeface="Times New Roman" panose="02020603050405020304" pitchFamily="18" charset="0"/>
                <a:sym typeface="+mn-ea"/>
              </a:rPr>
              <a:t>Mỗi cơn lũ đi qua đều càn</a:t>
            </a:r>
            <a:r>
              <a:rPr lang="vi-VN" altLang="en-US" sz="3200" dirty="0">
                <a:latin typeface="Times New Roman" panose="02020603050405020304" pitchFamily="18" charset="0"/>
                <a:sym typeface="+mn-ea"/>
              </a:rPr>
              <a:t> </a:t>
            </a:r>
            <a:r>
              <a:rPr lang="en-US" altLang="en-US" sz="3200" dirty="0">
                <a:latin typeface="Times New Roman" panose="02020603050405020304" pitchFamily="18" charset="0"/>
                <a:sym typeface="+mn-ea"/>
              </a:rPr>
              <a:t>quét, phá hủy không biết bao nhiêu nhà dân, nương rẫy, giết hại các loại động vật. Ngoài ra, tình trạng bão lũ kéo dài còn khiến cho việc trồng trọt bị ảnh hưởng: các loại cây lương thực vì bị ngập úng mà chết, nguồn thực phẩm trở nên khan hiếm. Có thể nói lũ lụt gây nhiều thiệt hại trực tiếp về vật chất đối với người dân.”</a:t>
            </a:r>
          </a:p>
          <a:p>
            <a:pPr algn="just"/>
            <a:r>
              <a:rPr lang="en-US" altLang="en-US" sz="3200" dirty="0">
                <a:solidFill>
                  <a:srgbClr val="FF0066"/>
                </a:solidFill>
                <a:latin typeface="Times New Roman" panose="02020603050405020304" pitchFamily="18" charset="0"/>
                <a:sym typeface="+mn-ea"/>
              </a:rPr>
              <a:t>(Theo Mơ Kiều, </a:t>
            </a:r>
            <a:r>
              <a:rPr lang="en-US" altLang="en-US" sz="3200" i="1" dirty="0">
                <a:solidFill>
                  <a:srgbClr val="FF0066"/>
                </a:solidFill>
                <a:latin typeface="Times New Roman" panose="02020603050405020304" pitchFamily="18" charset="0"/>
                <a:sym typeface="+mn-ea"/>
              </a:rPr>
              <a:t>SGK Ngữ văn 8 cánh diều</a:t>
            </a:r>
            <a:r>
              <a:rPr lang="vi-VN" altLang="en-US" sz="3200" i="1" dirty="0">
                <a:solidFill>
                  <a:srgbClr val="FF0066"/>
                </a:solidFill>
                <a:latin typeface="Times New Roman" panose="02020603050405020304" pitchFamily="18" charset="0"/>
                <a:sym typeface="+mn-ea"/>
              </a:rPr>
              <a:t>, Tr69</a:t>
            </a:r>
            <a:r>
              <a:rPr lang="en-US" altLang="en-US" sz="3200" dirty="0">
                <a:solidFill>
                  <a:srgbClr val="FF0066"/>
                </a:solidFill>
                <a:latin typeface="Times New Roman" panose="02020603050405020304" pitchFamily="18" charset="0"/>
                <a:sym typeface="+mn-ea"/>
              </a:rPr>
              <a:t>)</a:t>
            </a:r>
            <a:endParaRPr lang="en-US" altLang="en-US" sz="3200" i="1" dirty="0">
              <a:solidFill>
                <a:srgbClr val="0000FF"/>
              </a:solidFill>
              <a:latin typeface="Times New Roman" panose="02020603050405020304" pitchFamily="18" charset="0"/>
              <a:sym typeface="Wingdings" panose="05000000000000000000" pitchFamily="2" charset="2"/>
            </a:endParaRPr>
          </a:p>
          <a:p>
            <a:pPr algn="just"/>
            <a:endParaRPr lang="en-US" altLang="en-US" sz="3200" dirty="0">
              <a:solidFill>
                <a:schemeClr val="tx1"/>
              </a:solidFill>
              <a:latin typeface="Times New Roman" panose="02020603050405020304" pitchFamily="18" charset="0"/>
            </a:endParaRPr>
          </a:p>
          <a:p>
            <a:pPr algn="ctr"/>
            <a:endParaRPr lang="en-US" altLang="en-US" sz="3200" i="1" dirty="0">
              <a:solidFill>
                <a:srgbClr val="0000FF"/>
              </a:solidFill>
              <a:latin typeface="Times New Roman" panose="02020603050405020304" pitchFamily="18" charset="0"/>
              <a:sym typeface="Wingdings" panose="05000000000000000000" pitchFamily="2" charset="2"/>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a:fillRect/>
          </a:stretch>
        </p:blipFill>
        <p:spPr>
          <a:xfrm>
            <a:off x="9910618" y="3296674"/>
            <a:ext cx="2281382" cy="3561326"/>
          </a:xfrm>
          <a:prstGeom prst="rect">
            <a:avLst/>
          </a:prstGeom>
        </p:spPr>
      </p:pic>
      <p:pic>
        <p:nvPicPr>
          <p:cNvPr id="12" name="Picture 11">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r="51768" b="54104"/>
          <a:stretch>
            <a:fillRect/>
          </a:stretch>
        </p:blipFill>
        <p:spPr>
          <a:xfrm>
            <a:off x="-1283990" y="-398606"/>
            <a:ext cx="3938956" cy="3748196"/>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a:fillRect/>
          </a:stretch>
        </p:blipFill>
        <p:spPr>
          <a:xfrm>
            <a:off x="10066196" y="-398606"/>
            <a:ext cx="1878457" cy="3269672"/>
          </a:xfrm>
          <a:prstGeom prst="rect">
            <a:avLst/>
          </a:prstGeom>
        </p:spPr>
      </p:pic>
      <p:sp>
        <p:nvSpPr>
          <p:cNvPr id="14" name="Rectangle 13"/>
          <p:cNvSpPr/>
          <p:nvPr/>
        </p:nvSpPr>
        <p:spPr>
          <a:xfrm>
            <a:off x="3018145" y="5363476"/>
            <a:ext cx="3285490" cy="521970"/>
          </a:xfrm>
          <a:prstGeom prst="rect">
            <a:avLst/>
          </a:prstGeom>
        </p:spPr>
        <p:txBody>
          <a:bodyPr wrap="none">
            <a:spAutoFit/>
          </a:bodyPr>
          <a:lstStyle/>
          <a:p>
            <a:r>
              <a:rPr lang="en-US" altLang="en-US" sz="2800" b="1" i="1" dirty="0">
                <a:solidFill>
                  <a:srgbClr val="0000FF"/>
                </a:solidFill>
                <a:latin typeface="Times New Roman" panose="02020603050405020304" pitchFamily="18" charset="0"/>
                <a:sym typeface="Wingdings" panose="05000000000000000000" pitchFamily="2" charset="2"/>
              </a:rPr>
              <a:t> </a:t>
            </a:r>
            <a:r>
              <a:rPr lang="vi-VN" altLang="en-US" sz="2800" b="1" i="1" dirty="0">
                <a:solidFill>
                  <a:srgbClr val="0000FF"/>
                </a:solidFill>
                <a:latin typeface="Times New Roman" panose="02020603050405020304" pitchFamily="18" charset="0"/>
                <a:sym typeface="Wingdings" panose="05000000000000000000" pitchFamily="2" charset="2"/>
              </a:rPr>
              <a:t>Đoạn văn quy nạp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0" name="Rectangle 9"/>
          <p:cNvSpPr/>
          <p:nvPr/>
        </p:nvSpPr>
        <p:spPr>
          <a:xfrm>
            <a:off x="1536065" y="903605"/>
            <a:ext cx="9048750" cy="5015865"/>
          </a:xfrm>
          <a:prstGeom prst="rect">
            <a:avLst/>
          </a:prstGeom>
        </p:spPr>
        <p:txBody>
          <a:bodyPr wrap="square">
            <a:spAutoFit/>
          </a:bodyPr>
          <a:lstStyle/>
          <a:p>
            <a:pPr algn="l"/>
            <a:r>
              <a:rPr lang="vi-VN" altLang="en-SG" sz="3200">
                <a:solidFill>
                  <a:srgbClr val="FF0000"/>
                </a:solidFill>
                <a:latin typeface="Times New Roman" panose="02020603050405020304" pitchFamily="18" charset="0"/>
                <a:cs typeface="Times New Roman" panose="02020603050405020304" pitchFamily="18" charset="0"/>
                <a:sym typeface="+mn-ea"/>
              </a:rPr>
              <a:t>     </a:t>
            </a:r>
            <a:r>
              <a:rPr lang="en-SG" sz="3200">
                <a:solidFill>
                  <a:srgbClr val="FF0000"/>
                </a:solidFill>
                <a:latin typeface="Times New Roman" panose="02020603050405020304" pitchFamily="18" charset="0"/>
                <a:cs typeface="Times New Roman" panose="02020603050405020304" pitchFamily="18" charset="0"/>
                <a:sym typeface="+mn-ea"/>
              </a:rPr>
              <a:t>Câu 2:</a:t>
            </a:r>
            <a:r>
              <a:rPr lang="vi-VN" altLang="en-SG" sz="3200">
                <a:solidFill>
                  <a:srgbClr val="FF0000"/>
                </a:solidFill>
                <a:latin typeface="Times New Roman" panose="02020603050405020304" pitchFamily="18" charset="0"/>
                <a:cs typeface="Times New Roman" panose="02020603050405020304" pitchFamily="18" charset="0"/>
                <a:sym typeface="+mn-ea"/>
              </a:rPr>
              <a:t> Tìm</a:t>
            </a:r>
            <a:r>
              <a:rPr lang="en-SG" sz="3200">
                <a:solidFill>
                  <a:srgbClr val="FF0000"/>
                </a:solidFill>
                <a:latin typeface="Times New Roman" panose="02020603050405020304" pitchFamily="18" charset="0"/>
                <a:cs typeface="Times New Roman" panose="02020603050405020304" pitchFamily="18" charset="0"/>
                <a:sym typeface="+mn-ea"/>
              </a:rPr>
              <a:t> câu chủ đề trong đoạn văn</a:t>
            </a:r>
            <a:r>
              <a:rPr lang="vi-VN" altLang="en-SG" sz="3200">
                <a:solidFill>
                  <a:srgbClr val="FF0000"/>
                </a:solidFill>
                <a:latin typeface="Times New Roman" panose="02020603050405020304" pitchFamily="18" charset="0"/>
                <a:cs typeface="Times New Roman" panose="02020603050405020304" pitchFamily="18" charset="0"/>
                <a:sym typeface="+mn-ea"/>
              </a:rPr>
              <a:t>:</a:t>
            </a:r>
            <a:endParaRPr lang="en-SG" sz="3200">
              <a:solidFill>
                <a:srgbClr val="FF0000"/>
              </a:solidFill>
              <a:latin typeface="Times New Roman" panose="02020603050405020304" pitchFamily="18" charset="0"/>
              <a:cs typeface="Times New Roman" panose="02020603050405020304" pitchFamily="18" charset="0"/>
              <a:sym typeface="+mn-ea"/>
            </a:endParaRPr>
          </a:p>
          <a:p>
            <a:pPr algn="l"/>
            <a:r>
              <a:rPr lang="vi-VN" altLang="en-US" sz="3200" dirty="0">
                <a:solidFill>
                  <a:srgbClr val="FF0066"/>
                </a:solidFill>
                <a:latin typeface="Times New Roman" panose="02020603050405020304" pitchFamily="18" charset="0"/>
                <a:sym typeface="+mn-ea"/>
              </a:rPr>
              <a:t>   </a:t>
            </a:r>
            <a:r>
              <a:rPr lang="vi-VN" altLang="en-US" sz="3200" dirty="0">
                <a:latin typeface="Times New Roman" panose="02020603050405020304" pitchFamily="18" charset="0"/>
                <a:sym typeface="+mn-ea"/>
              </a:rPr>
              <a:t>“</a:t>
            </a:r>
            <a:r>
              <a:rPr lang="en-US" altLang="en-US" sz="3200" dirty="0">
                <a:latin typeface="Times New Roman" panose="02020603050405020304" pitchFamily="18" charset="0"/>
                <a:sym typeface="+mn-ea"/>
              </a:rPr>
              <a:t>Mỗi cơn lũ đi qua đều càn quét, phá hủy không biết bao nhiêu nhà dân, nương rẫy, giết hại các loại động vật. Ngoài ra, tình trạng bão lũ kéo dài còn khiến cho việc trồng trọt bị ảnh hưởng: các loại cây lương thực vì bị ngập úng mà chết, nguồn thực phẩm trở nên khan hiếm. Có thể nói lũ lụt gây nhiều thiệt hại trực tiếp về vật chất đối với người dân.”</a:t>
            </a:r>
            <a:endParaRPr lang="en-US" altLang="en-US" sz="3200" dirty="0">
              <a:solidFill>
                <a:schemeClr val="tx1"/>
              </a:solidFill>
              <a:latin typeface="Times New Roman" panose="02020603050405020304" pitchFamily="18" charset="0"/>
            </a:endParaRPr>
          </a:p>
          <a:p>
            <a:pPr algn="ctr"/>
            <a:r>
              <a:rPr lang="en-US" altLang="en-US" sz="3200" dirty="0">
                <a:solidFill>
                  <a:srgbClr val="FF0066"/>
                </a:solidFill>
                <a:latin typeface="Times New Roman" panose="02020603050405020304" pitchFamily="18" charset="0"/>
                <a:sym typeface="+mn-ea"/>
              </a:rPr>
              <a:t>(Theo Mơ Kiều, </a:t>
            </a:r>
            <a:r>
              <a:rPr lang="en-US" altLang="en-US" sz="3200" i="1" dirty="0">
                <a:solidFill>
                  <a:srgbClr val="FF0066"/>
                </a:solidFill>
                <a:latin typeface="Times New Roman" panose="02020603050405020304" pitchFamily="18" charset="0"/>
                <a:sym typeface="+mn-ea"/>
              </a:rPr>
              <a:t>SGK Ngữ văn 8 cánh diều</a:t>
            </a:r>
            <a:r>
              <a:rPr lang="vi-VN" altLang="en-US" sz="3200" dirty="0">
                <a:solidFill>
                  <a:srgbClr val="FF0066"/>
                </a:solidFill>
                <a:latin typeface="Times New Roman" panose="02020603050405020304" pitchFamily="18" charset="0"/>
                <a:sym typeface="+mn-ea"/>
              </a:rPr>
              <a:t>,</a:t>
            </a:r>
            <a:r>
              <a:rPr lang="vi-VN" altLang="en-US" sz="3200" i="1" dirty="0">
                <a:solidFill>
                  <a:srgbClr val="FF0066"/>
                </a:solidFill>
                <a:latin typeface="Times New Roman" panose="02020603050405020304" pitchFamily="18" charset="0"/>
                <a:sym typeface="+mn-ea"/>
              </a:rPr>
              <a:t>Tr69</a:t>
            </a:r>
            <a:r>
              <a:rPr lang="en-US" altLang="en-US" sz="3200" i="1" dirty="0">
                <a:solidFill>
                  <a:srgbClr val="FF0066"/>
                </a:solidFill>
                <a:latin typeface="Times New Roman" panose="02020603050405020304" pitchFamily="18" charset="0"/>
                <a:sym typeface="+mn-ea"/>
              </a:rPr>
              <a:t>)</a:t>
            </a:r>
          </a:p>
          <a:p>
            <a:pPr algn="ctr"/>
            <a:endParaRPr lang="en-US" altLang="en-US" sz="3200" i="1" dirty="0">
              <a:solidFill>
                <a:srgbClr val="0000FF"/>
              </a:solidFill>
              <a:latin typeface="Times New Roman" panose="02020603050405020304" pitchFamily="18" charset="0"/>
              <a:sym typeface="Wingdings" panose="05000000000000000000" pitchFamily="2" charset="2"/>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a:fillRect/>
          </a:stretch>
        </p:blipFill>
        <p:spPr>
          <a:xfrm>
            <a:off x="9910618" y="3296674"/>
            <a:ext cx="2281382" cy="3561326"/>
          </a:xfrm>
          <a:prstGeom prst="rect">
            <a:avLst/>
          </a:prstGeom>
        </p:spPr>
      </p:pic>
      <p:pic>
        <p:nvPicPr>
          <p:cNvPr id="12" name="Picture 11">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r="51768" b="54104"/>
          <a:stretch>
            <a:fillRect/>
          </a:stretch>
        </p:blipFill>
        <p:spPr>
          <a:xfrm>
            <a:off x="-389255" y="-319405"/>
            <a:ext cx="2498090" cy="3748405"/>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a:fillRect/>
          </a:stretch>
        </p:blipFill>
        <p:spPr>
          <a:xfrm>
            <a:off x="10066196" y="-398606"/>
            <a:ext cx="1878457" cy="3269672"/>
          </a:xfrm>
          <a:prstGeom prst="rect">
            <a:avLst/>
          </a:prstGeom>
        </p:spPr>
      </p:pic>
      <p:cxnSp>
        <p:nvCxnSpPr>
          <p:cNvPr id="2" name="Straight Connector 1"/>
          <p:cNvCxnSpPr/>
          <p:nvPr/>
        </p:nvCxnSpPr>
        <p:spPr>
          <a:xfrm flipV="1">
            <a:off x="4961890" y="4251325"/>
            <a:ext cx="4948555" cy="10160"/>
          </a:xfrm>
          <a:prstGeom prst="line">
            <a:avLst/>
          </a:prstGeom>
          <a:ln w="31750" cap="rnd">
            <a:solidFill>
              <a:schemeClr val="accent1"/>
            </a:solidFill>
            <a:round/>
            <a:headEnd type="none" w="med" len="med"/>
            <a:tailEnd type="none" w="med" len="med"/>
          </a:ln>
        </p:spPr>
        <p:style>
          <a:lnRef idx="0">
            <a:srgbClr val="FFFFFF"/>
          </a:lnRef>
          <a:fillRef idx="0">
            <a:srgbClr val="FFFFFF"/>
          </a:fillRef>
          <a:effectRef idx="0">
            <a:srgbClr val="FFFFFF"/>
          </a:effectRef>
          <a:fontRef idx="minor">
            <a:schemeClr val="tx1"/>
          </a:fontRef>
        </p:style>
      </p:cxnSp>
      <p:cxnSp>
        <p:nvCxnSpPr>
          <p:cNvPr id="3" name="Straight Connector 2"/>
          <p:cNvCxnSpPr/>
          <p:nvPr/>
        </p:nvCxnSpPr>
        <p:spPr>
          <a:xfrm flipV="1">
            <a:off x="1844040" y="4770120"/>
            <a:ext cx="6647815" cy="26670"/>
          </a:xfrm>
          <a:prstGeom prst="line">
            <a:avLst/>
          </a:prstGeom>
          <a:ln w="31750" cap="rnd">
            <a:solidFill>
              <a:schemeClr val="accent1"/>
            </a:solidFill>
            <a:round/>
            <a:headEnd type="none" w="med" len="med"/>
            <a:tailEnd type="none" w="med" len="med"/>
          </a:ln>
        </p:spPr>
        <p:style>
          <a:lnRef idx="0">
            <a:srgbClr val="FFFFFF"/>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9"/>
          <p:cNvSpPr/>
          <p:nvPr/>
        </p:nvSpPr>
        <p:spPr>
          <a:xfrm>
            <a:off x="135890" y="540385"/>
            <a:ext cx="11807825" cy="57772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1" name="Rectangle 10"/>
          <p:cNvSpPr/>
          <p:nvPr/>
        </p:nvSpPr>
        <p:spPr>
          <a:xfrm>
            <a:off x="1445260" y="1078865"/>
            <a:ext cx="8974455" cy="5877560"/>
          </a:xfrm>
          <a:prstGeom prst="rect">
            <a:avLst/>
          </a:prstGeom>
        </p:spPr>
        <p:txBody>
          <a:bodyPr wrap="square">
            <a:spAutoFit/>
          </a:bodyPr>
          <a:lstStyle/>
          <a:p>
            <a:pPr algn="ctr"/>
            <a:r>
              <a:rPr lang="en-SG" sz="2800" dirty="0">
                <a:solidFill>
                  <a:srgbClr val="FF0000"/>
                </a:solidFill>
                <a:latin typeface="Times New Roman" panose="02020603050405020304" pitchFamily="18" charset="0"/>
                <a:cs typeface="Times New Roman" panose="02020603050405020304" pitchFamily="18" charset="0"/>
              </a:rPr>
              <a:t> </a:t>
            </a:r>
            <a:r>
              <a:rPr lang="vi-VN" altLang="en-SG" sz="2800" dirty="0" err="1">
                <a:solidFill>
                  <a:srgbClr val="FF0000"/>
                </a:solidFill>
                <a:latin typeface="Times New Roman" panose="02020603050405020304" pitchFamily="18" charset="0"/>
                <a:cs typeface="Times New Roman" panose="02020603050405020304" pitchFamily="18" charset="0"/>
                <a:sym typeface="+mn-ea"/>
              </a:rPr>
              <a:t>Câu 3 (BT3a/sgk T42): </a:t>
            </a:r>
            <a:r>
              <a:rPr lang="en-SG" sz="2800" dirty="0" err="1">
                <a:solidFill>
                  <a:srgbClr val="FF0000"/>
                </a:solidFill>
                <a:latin typeface="Times New Roman" panose="02020603050405020304" pitchFamily="18" charset="0"/>
                <a:cs typeface="Times New Roman" panose="02020603050405020304" pitchFamily="18" charset="0"/>
                <a:sym typeface="+mn-ea"/>
              </a:rPr>
              <a:t>Viết câu chủ đề cho đoạn văn sau:</a:t>
            </a:r>
            <a:r>
              <a:rPr lang="en-SG" sz="2800" dirty="0">
                <a:solidFill>
                  <a:srgbClr val="FF0000"/>
                </a:solidFill>
                <a:latin typeface="Times New Roman" panose="02020603050405020304" pitchFamily="18" charset="0"/>
                <a:cs typeface="Times New Roman" panose="02020603050405020304" pitchFamily="18" charset="0"/>
                <a:sym typeface="+mn-ea"/>
              </a:rPr>
              <a:t> </a:t>
            </a:r>
            <a:endParaRPr lang="en-SG" sz="2800" dirty="0">
              <a:solidFill>
                <a:srgbClr val="FF0000"/>
              </a:solidFill>
              <a:latin typeface="Times New Roman" panose="02020603050405020304" pitchFamily="18" charset="0"/>
              <a:cs typeface="Times New Roman" panose="02020603050405020304" pitchFamily="18" charset="0"/>
            </a:endParaRPr>
          </a:p>
          <a:p>
            <a:pPr algn="l"/>
            <a:r>
              <a:rPr lang="vi-VN" altLang="en-SG" sz="2800" dirty="0">
                <a:latin typeface="Times New Roman" panose="02020603050405020304" pitchFamily="18" charset="0"/>
                <a:cs typeface="Times New Roman" panose="02020603050405020304" pitchFamily="18" charset="0"/>
                <a:sym typeface="+mn-ea"/>
              </a:rPr>
              <a:t>   .........................................................................................</a:t>
            </a:r>
            <a:r>
              <a:rPr lang="vi-VN" altLang="en-SG" sz="3200" dirty="0">
                <a:latin typeface="Times New Roman" panose="02020603050405020304" pitchFamily="18" charset="0"/>
                <a:cs typeface="Times New Roman" panose="02020603050405020304" pitchFamily="18" charset="0"/>
                <a:sym typeface="+mn-ea"/>
              </a:rPr>
              <a:t>Khi tiếp xúc với không khí ô nhiễm trong một thời gian dài, làn da của chúng ta có nguy cơ bị lão hóa. Dấu hiệu nhận biết rõ nhất là sự xuất hiện của các đốm sắc tố và nếp nhăn trên da. Ngoài ra ô nhiễm không khí còn là nguyên nhân gây khởi phát và tăng nặng một số bệnh lí về da như viêm da dị ứng, viêm da cơ địa, mụn trứng cá, mề đay....Không chỉ vậy, ô nhiễm không khí còn làm cho một số bệnh về da kém đáp ứng điều trị, dễ tái phát, kéo dài và khó điều trị hơn</a:t>
            </a:r>
            <a:r>
              <a:rPr lang="vi-VN" altLang="en-SG" sz="3200" dirty="0">
                <a:solidFill>
                  <a:schemeClr val="tx1"/>
                </a:solidFill>
                <a:latin typeface="Times New Roman" panose="02020603050405020304" pitchFamily="18" charset="0"/>
                <a:cs typeface="Times New Roman" panose="02020603050405020304" pitchFamily="18" charset="0"/>
                <a:sym typeface="+mn-ea"/>
              </a:rPr>
              <a:t>.</a:t>
            </a:r>
            <a:endParaRPr lang="en-US" altLang="en-US" sz="3200" i="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algn="ctr"/>
            <a:r>
              <a:rPr lang="vi-VN" sz="2800" i="1" dirty="0">
                <a:solidFill>
                  <a:srgbClr val="0033CC"/>
                </a:solidFill>
                <a:latin typeface="Times New Roman" panose="02020603050405020304" pitchFamily="18" charset="0"/>
                <a:cs typeface="Times New Roman" panose="02020603050405020304" pitchFamily="18" charset="0"/>
              </a:rPr>
              <a:t>.</a:t>
            </a:r>
            <a:endParaRPr lang="en-US" altLang="en-US" sz="4800" i="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a:fillRect/>
          </a:stretch>
        </p:blipFill>
        <p:spPr>
          <a:xfrm>
            <a:off x="10703098" y="3496699"/>
            <a:ext cx="2281382" cy="3561326"/>
          </a:xfrm>
          <a:prstGeom prst="rect">
            <a:avLst/>
          </a:prstGeom>
        </p:spPr>
      </p:pic>
      <p:pic>
        <p:nvPicPr>
          <p:cNvPr id="13" name="Picture 12">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15022" y="5074238"/>
            <a:ext cx="1610151" cy="1610151"/>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r="51768" b="54104"/>
          <a:stretch>
            <a:fillRect/>
          </a:stretch>
        </p:blipFill>
        <p:spPr>
          <a:xfrm>
            <a:off x="-612775" y="-491490"/>
            <a:ext cx="2715895" cy="3748405"/>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a:fillRect/>
          </a:stretch>
        </p:blipFill>
        <p:spPr>
          <a:xfrm>
            <a:off x="10066196" y="-398606"/>
            <a:ext cx="1878457" cy="3269672"/>
          </a:xfrm>
          <a:prstGeom prst="rect">
            <a:avLst/>
          </a:prstGeom>
        </p:spPr>
      </p:pic>
      <p:sp>
        <p:nvSpPr>
          <p:cNvPr id="2" name="Text Box 1"/>
          <p:cNvSpPr txBox="1"/>
          <p:nvPr/>
        </p:nvSpPr>
        <p:spPr>
          <a:xfrm>
            <a:off x="1702435" y="1469390"/>
            <a:ext cx="8107680" cy="583565"/>
          </a:xfrm>
          <a:prstGeom prst="rect">
            <a:avLst/>
          </a:prstGeom>
          <a:noFill/>
        </p:spPr>
        <p:txBody>
          <a:bodyPr wrap="square" rtlCol="0" anchor="t">
            <a:spAutoFit/>
          </a:bodyPr>
          <a:lstStyle/>
          <a:p>
            <a:r>
              <a:rPr lang="vi-VN" sz="3200" dirty="0">
                <a:solidFill>
                  <a:srgbClr val="FF0000"/>
                </a:solidFill>
                <a:latin typeface="Times New Roman" panose="02020603050405020304" pitchFamily="18" charset="0"/>
                <a:cs typeface="Times New Roman" panose="02020603050405020304" pitchFamily="18" charset="0"/>
                <a:sym typeface="+mn-ea"/>
              </a:rPr>
              <a:t>Ô nhiễm không khí làm gia tăng các bệnh về 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p:cNvSpPr/>
          <p:nvPr/>
        </p:nvSpPr>
        <p:spPr>
          <a:xfrm>
            <a:off x="711200" y="540385"/>
            <a:ext cx="10834370" cy="53670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14" name="Rectangle 13"/>
          <p:cNvSpPr/>
          <p:nvPr/>
        </p:nvSpPr>
        <p:spPr>
          <a:xfrm>
            <a:off x="1052195" y="718820"/>
            <a:ext cx="10149205" cy="6422390"/>
          </a:xfrm>
          <a:prstGeom prst="rect">
            <a:avLst/>
          </a:prstGeom>
        </p:spPr>
        <p:txBody>
          <a:bodyPr wrap="square">
            <a:noAutofit/>
          </a:bodyPr>
          <a:lstStyle/>
          <a:p>
            <a:pPr algn="l"/>
            <a:r>
              <a:rPr lang="vi-VN" altLang="en-US" sz="3200" dirty="0">
                <a:solidFill>
                  <a:srgbClr val="FF0000"/>
                </a:solidFill>
                <a:latin typeface="Times New Roman" panose="02020603050405020304" pitchFamily="18" charset="0"/>
                <a:sym typeface="+mn-ea"/>
              </a:rPr>
              <a:t>Câu 4: Em hãy chỉ ra lỗi sai về cách trình bày trong đoạn văn sau và sửa lại cho đúng kiểu đoạn văn:</a:t>
            </a:r>
          </a:p>
          <a:p>
            <a:pPr algn="l"/>
            <a:r>
              <a:rPr lang="en-SG" sz="3200" dirty="0">
                <a:latin typeface="Times New Roman" panose="02020603050405020304" pitchFamily="18" charset="0"/>
                <a:cs typeface="Times New Roman" panose="02020603050405020304" pitchFamily="18" charset="0"/>
                <a:sym typeface="+mn-ea"/>
              </a:rPr>
              <a:t>(</a:t>
            </a:r>
            <a:r>
              <a:rPr lang="en-SG" sz="3200" dirty="0">
                <a:solidFill>
                  <a:srgbClr val="FF0000"/>
                </a:solidFill>
                <a:latin typeface="Times New Roman" panose="02020603050405020304" pitchFamily="18" charset="0"/>
                <a:cs typeface="Times New Roman" panose="02020603050405020304" pitchFamily="18" charset="0"/>
                <a:sym typeface="+mn-ea"/>
              </a:rPr>
              <a:t>1</a:t>
            </a:r>
            <a:r>
              <a:rPr lang="en-SG" sz="3200" dirty="0">
                <a:latin typeface="Times New Roman" panose="02020603050405020304" pitchFamily="18" charset="0"/>
                <a:cs typeface="Times New Roman" panose="02020603050405020304" pitchFamily="18" charset="0"/>
                <a:sym typeface="+mn-ea"/>
              </a:rPr>
              <a:t>)Khi những đợt sóng liên tiếp tràn vào các vùng vịnh, chúng bị bật ngược trở lại và gặp những đợt sóng tiếp theo gây ra sự cộng hưởng. (</a:t>
            </a:r>
            <a:r>
              <a:rPr lang="en-SG" sz="3200" dirty="0">
                <a:solidFill>
                  <a:srgbClr val="FF0000"/>
                </a:solidFill>
                <a:latin typeface="Times New Roman" panose="02020603050405020304" pitchFamily="18" charset="0"/>
                <a:cs typeface="Times New Roman" panose="02020603050405020304" pitchFamily="18" charset="0"/>
                <a:sym typeface="+mn-ea"/>
              </a:rPr>
              <a:t>2</a:t>
            </a:r>
            <a:r>
              <a:rPr lang="en-SG" sz="3200" dirty="0">
                <a:latin typeface="Times New Roman" panose="02020603050405020304" pitchFamily="18" charset="0"/>
                <a:cs typeface="Times New Roman" panose="02020603050405020304" pitchFamily="18" charset="0"/>
                <a:sym typeface="+mn-ea"/>
              </a:rPr>
              <a:t>) Hiệu ứng này có thể làm tăng sức mạnh và sự phá hủy của những đợt sóng thần lên gấp nhiều lần, khiến cho thiệt </a:t>
            </a:r>
            <a:r>
              <a:rPr lang="vi-VN" altLang="en-SG" sz="3200" dirty="0">
                <a:latin typeface="Times New Roman" panose="02020603050405020304" pitchFamily="18" charset="0"/>
                <a:cs typeface="Times New Roman" panose="02020603050405020304" pitchFamily="18" charset="0"/>
                <a:sym typeface="+mn-ea"/>
              </a:rPr>
              <a:t>hại</a:t>
            </a:r>
            <a:r>
              <a:rPr lang="en-SG" sz="3200" dirty="0">
                <a:latin typeface="Times New Roman" panose="02020603050405020304" pitchFamily="18" charset="0"/>
                <a:cs typeface="Times New Roman" panose="02020603050405020304" pitchFamily="18" charset="0"/>
                <a:sym typeface="+mn-ea"/>
              </a:rPr>
              <a:t> ở những khu vực có sự cộng hưởng lớn hơn rất nhiều so với nh</a:t>
            </a:r>
            <a:r>
              <a:rPr lang="vi-VN" altLang="en-SG" sz="3200" dirty="0">
                <a:latin typeface="Times New Roman" panose="02020603050405020304" pitchFamily="18" charset="0"/>
                <a:cs typeface="Times New Roman" panose="02020603050405020304" pitchFamily="18" charset="0"/>
                <a:sym typeface="+mn-ea"/>
              </a:rPr>
              <a:t>ững</a:t>
            </a:r>
            <a:r>
              <a:rPr lang="en-SG" sz="3200" dirty="0">
                <a:latin typeface="Times New Roman" panose="02020603050405020304" pitchFamily="18" charset="0"/>
                <a:cs typeface="Times New Roman" panose="02020603050405020304" pitchFamily="18" charset="0"/>
                <a:sym typeface="+mn-ea"/>
              </a:rPr>
              <a:t> khu vực khác.(</a:t>
            </a:r>
            <a:r>
              <a:rPr lang="en-SG" sz="3200" dirty="0">
                <a:solidFill>
                  <a:srgbClr val="FF0000"/>
                </a:solidFill>
                <a:latin typeface="Times New Roman" panose="02020603050405020304" pitchFamily="18" charset="0"/>
                <a:cs typeface="Times New Roman" panose="02020603050405020304" pitchFamily="18" charset="0"/>
                <a:sym typeface="+mn-ea"/>
              </a:rPr>
              <a:t>3</a:t>
            </a:r>
            <a:r>
              <a:rPr lang="en-SG" sz="3200" dirty="0">
                <a:latin typeface="Times New Roman" panose="02020603050405020304" pitchFamily="18" charset="0"/>
                <a:cs typeface="Times New Roman" panose="02020603050405020304" pitchFamily="18" charset="0"/>
                <a:sym typeface="+mn-ea"/>
              </a:rPr>
              <a:t>) Một điểm nữa tạo nên những đợt sóng thần có sức mạnh khủng khiếp nhất đó là hiệu ứng cộng hưởng.</a:t>
            </a:r>
            <a:endParaRPr lang="en-SG" altLang="en-US" sz="3200" i="1" dirty="0">
              <a:solidFill>
                <a:srgbClr val="0000FF"/>
              </a:solidFill>
              <a:latin typeface="Times New Roman" panose="02020603050405020304" pitchFamily="18" charset="0"/>
              <a:cs typeface="Times New Roman" panose="02020603050405020304" pitchFamily="18" charset="0"/>
              <a:sym typeface="+mn-ea"/>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a:fillRect/>
          </a:stretch>
        </p:blipFill>
        <p:spPr>
          <a:xfrm>
            <a:off x="10506883" y="3496699"/>
            <a:ext cx="2281382" cy="3561326"/>
          </a:xfrm>
          <a:prstGeom prst="rect">
            <a:avLst/>
          </a:prstGeom>
        </p:spPr>
      </p:pic>
      <p:pic>
        <p:nvPicPr>
          <p:cNvPr id="16" name="Picture 1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295493" y="4975813"/>
            <a:ext cx="1610151" cy="1610151"/>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r="51768" b="54104"/>
          <a:stretch>
            <a:fillRect/>
          </a:stretch>
        </p:blipFill>
        <p:spPr>
          <a:xfrm>
            <a:off x="-1064895" y="-909955"/>
            <a:ext cx="2413000" cy="3650615"/>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a:fillRect/>
          </a:stretch>
        </p:blipFill>
        <p:spPr>
          <a:xfrm>
            <a:off x="10619916" y="-333836"/>
            <a:ext cx="1878457" cy="3269672"/>
          </a:xfrm>
          <a:prstGeom prst="rect">
            <a:avLst/>
          </a:prstGeom>
        </p:spPr>
      </p:pic>
      <p:sp>
        <p:nvSpPr>
          <p:cNvPr id="100" name="Text Box 99"/>
          <p:cNvSpPr txBox="1"/>
          <p:nvPr/>
        </p:nvSpPr>
        <p:spPr>
          <a:xfrm>
            <a:off x="911225" y="718820"/>
            <a:ext cx="10182860" cy="5260975"/>
          </a:xfrm>
          <a:prstGeom prst="rect">
            <a:avLst/>
          </a:prstGeom>
          <a:solidFill>
            <a:schemeClr val="bg1"/>
          </a:solidFill>
          <a:ln w="9525">
            <a:noFill/>
          </a:ln>
        </p:spPr>
        <p:txBody>
          <a:bodyPr wrap="square">
            <a:noAutofit/>
          </a:bodyPr>
          <a:lstStyle/>
          <a:p>
            <a:pPr indent="127000"/>
            <a:r>
              <a:rPr lang="vi-VN" altLang="en-US" sz="3200" b="0">
                <a:solidFill>
                  <a:srgbClr val="FF0000"/>
                </a:solidFill>
                <a:latin typeface="Times New Roman" panose="02020603050405020304" pitchFamily="18" charset="0"/>
                <a:cs typeface="Calibri" panose="020F0502020204030204" charset="0"/>
              </a:rPr>
              <a:t>                                    Sửa lại</a:t>
            </a:r>
            <a:endParaRPr lang="en-US" sz="3200" b="0">
              <a:solidFill>
                <a:srgbClr val="FF0000"/>
              </a:solidFill>
              <a:latin typeface="Times New Roman" panose="02020603050405020304" pitchFamily="18" charset="0"/>
              <a:cs typeface="Calibri" panose="020F0502020204030204" charset="0"/>
            </a:endParaRPr>
          </a:p>
          <a:p>
            <a:pPr indent="127000"/>
            <a:r>
              <a:rPr lang="en-US" sz="3200" b="0">
                <a:solidFill>
                  <a:srgbClr val="FF0000"/>
                </a:solidFill>
                <a:latin typeface="Times New Roman" panose="02020603050405020304" pitchFamily="18" charset="0"/>
                <a:cs typeface="Calibri" panose="020F0502020204030204" charset="0"/>
              </a:rPr>
              <a:t>(3)</a:t>
            </a:r>
            <a:r>
              <a:rPr lang="en-US" sz="3200" b="0">
                <a:latin typeface="Times New Roman" panose="02020603050405020304" pitchFamily="18" charset="0"/>
                <a:cs typeface="Calibri" panose="020F0502020204030204" charset="0"/>
              </a:rPr>
              <a:t> Một điểm nữa tạo nên những đợt sóng thần có sức mạnh khủng khiếp nhất đó là hiệu ứng cộng hưởng.</a:t>
            </a:r>
            <a:r>
              <a:rPr lang="en-US" sz="3200" b="0">
                <a:solidFill>
                  <a:srgbClr val="FF0000"/>
                </a:solidFill>
                <a:latin typeface="Times New Roman" panose="02020603050405020304" pitchFamily="18" charset="0"/>
                <a:cs typeface="Calibri" panose="020F0502020204030204" charset="0"/>
              </a:rPr>
              <a:t> (1) </a:t>
            </a:r>
            <a:r>
              <a:rPr lang="en-US" sz="3200" b="0">
                <a:latin typeface="Times New Roman" panose="02020603050405020304" pitchFamily="18" charset="0"/>
                <a:cs typeface="Calibri" panose="020F0502020204030204" charset="0"/>
              </a:rPr>
              <a:t>Khi những đợt sóng liên tiếp tràn vào các vùng vịnh, chúng bị bật ngược trở lại và gặp những đợt sóng tiếp theo gây ra sự cộng hưởng.</a:t>
            </a:r>
            <a:r>
              <a:rPr lang="en-US" sz="3200" b="0">
                <a:solidFill>
                  <a:srgbClr val="FF0000"/>
                </a:solidFill>
                <a:latin typeface="Times New Roman" panose="02020603050405020304" pitchFamily="18" charset="0"/>
                <a:cs typeface="Calibri" panose="020F0502020204030204" charset="0"/>
              </a:rPr>
              <a:t> (2)</a:t>
            </a:r>
            <a:r>
              <a:rPr lang="en-US" sz="3200" b="0">
                <a:latin typeface="Times New Roman" panose="02020603050405020304" pitchFamily="18" charset="0"/>
                <a:cs typeface="Calibri" panose="020F0502020204030204" charset="0"/>
              </a:rPr>
              <a:t> Hiệu ứng này có thể làm tăng sức mạnh và sự phá hủy của những đợt sóng thần lên gấp nhiều lần, khiến cho thiệt </a:t>
            </a:r>
            <a:r>
              <a:rPr lang="vi-VN" altLang="en-US" sz="3200" b="0">
                <a:latin typeface="Times New Roman" panose="02020603050405020304" pitchFamily="18" charset="0"/>
                <a:cs typeface="Calibri" panose="020F0502020204030204" charset="0"/>
              </a:rPr>
              <a:t>hại</a:t>
            </a:r>
            <a:r>
              <a:rPr lang="en-US" sz="3200" b="0">
                <a:latin typeface="Times New Roman" panose="02020603050405020304" pitchFamily="18" charset="0"/>
                <a:cs typeface="Calibri" panose="020F0502020204030204" charset="0"/>
              </a:rPr>
              <a:t> ở những khu vực có sự cộng hưởng lớn hơn rất nhiều so với những khu vực khác.</a:t>
            </a:r>
            <a:r>
              <a:rPr lang="vi-VN" altLang="en-US" sz="3200" b="0">
                <a:latin typeface="Times New Roman" panose="02020603050405020304" pitchFamily="18" charset="0"/>
                <a:cs typeface="Calibri" panose="020F0502020204030204" charset="0"/>
              </a:rPr>
              <a:t> </a:t>
            </a:r>
            <a:r>
              <a:rPr lang="vi-VN" altLang="en-US" sz="3200" b="0">
                <a:solidFill>
                  <a:srgbClr val="FF0000"/>
                </a:solidFill>
                <a:latin typeface="Times New Roman" panose="02020603050405020304" pitchFamily="18" charset="0"/>
                <a:cs typeface="Calibri" panose="020F0502020204030204" charset="0"/>
              </a:rPr>
              <a:t>(Đoạn văn diễn dịch)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linds(horizontal)">
                                      <p:cBhvr>
                                        <p:cTn id="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p:cNvSpPr/>
          <p:nvPr/>
        </p:nvSpPr>
        <p:spPr>
          <a:xfrm>
            <a:off x="1741805" y="540385"/>
            <a:ext cx="8769985" cy="2984500"/>
          </a:xfrm>
          <a:prstGeom prst="rect">
            <a:avLst/>
          </a:prstGeom>
        </p:spPr>
        <p:txBody>
          <a:bodyPr wrap="square">
            <a:spAutoFit/>
          </a:bodyPr>
          <a:lstStyle/>
          <a:p>
            <a:pPr algn="l">
              <a:buNone/>
            </a:pPr>
            <a:r>
              <a:rPr lang="en-US" altLang="en-US" sz="3600" dirty="0">
                <a:solidFill>
                  <a:srgbClr val="FF0066"/>
                </a:solidFill>
                <a:latin typeface="Times New Roman" panose="02020603050405020304" pitchFamily="18" charset="0"/>
              </a:rPr>
              <a:t> </a:t>
            </a:r>
            <a:r>
              <a:rPr lang="vi-VN" altLang="en-US" sz="3200" dirty="0">
                <a:solidFill>
                  <a:schemeClr val="tx1"/>
                </a:solidFill>
                <a:latin typeface="Times New Roman" panose="02020603050405020304" pitchFamily="18" charset="0"/>
              </a:rPr>
              <a:t>Câu 5:</a:t>
            </a:r>
            <a:r>
              <a:rPr lang="en-US" altLang="en-US" sz="3600" dirty="0">
                <a:solidFill>
                  <a:schemeClr val="tx1"/>
                </a:solidFill>
                <a:latin typeface="Times New Roman" panose="02020603050405020304" pitchFamily="18" charset="0"/>
                <a:sym typeface="+mn-ea"/>
              </a:rPr>
              <a:t>Từ</a:t>
            </a:r>
            <a:r>
              <a:rPr lang="vi-VN" altLang="en-US" sz="3600" dirty="0">
                <a:solidFill>
                  <a:schemeClr val="tx1"/>
                </a:solidFill>
                <a:latin typeface="Times New Roman" panose="02020603050405020304" pitchFamily="18" charset="0"/>
                <a:sym typeface="+mn-ea"/>
              </a:rPr>
              <a:t> các bài tập trên, theo em</a:t>
            </a:r>
            <a:r>
              <a:rPr lang="en-US" altLang="en-US" sz="3600" dirty="0">
                <a:solidFill>
                  <a:schemeClr val="tx1"/>
                </a:solidFill>
                <a:latin typeface="Times New Roman" panose="02020603050405020304" pitchFamily="18" charset="0"/>
                <a:sym typeface="+mn-ea"/>
              </a:rPr>
              <a:t> cần lưu ý </a:t>
            </a:r>
            <a:r>
              <a:rPr lang="vi-VN" altLang="en-US" sz="3600" dirty="0">
                <a:solidFill>
                  <a:schemeClr val="tx1"/>
                </a:solidFill>
                <a:latin typeface="Times New Roman" panose="02020603050405020304" pitchFamily="18" charset="0"/>
                <a:sym typeface="+mn-ea"/>
              </a:rPr>
              <a:t>điều gì </a:t>
            </a:r>
            <a:r>
              <a:rPr lang="en-US" altLang="en-US" sz="3600" dirty="0">
                <a:solidFill>
                  <a:schemeClr val="tx1"/>
                </a:solidFill>
                <a:latin typeface="Times New Roman" panose="02020603050405020304" pitchFamily="18" charset="0"/>
                <a:sym typeface="+mn-ea"/>
              </a:rPr>
              <a:t>khi viết câu chủ đề </a:t>
            </a:r>
            <a:r>
              <a:rPr lang="vi-VN" altLang="en-US" sz="3600" dirty="0">
                <a:solidFill>
                  <a:schemeClr val="tx1"/>
                </a:solidFill>
                <a:latin typeface="Times New Roman" panose="02020603050405020304" pitchFamily="18" charset="0"/>
                <a:sym typeface="+mn-ea"/>
              </a:rPr>
              <a:t>trong đoạn văn diễn dịch?</a:t>
            </a:r>
            <a:r>
              <a:rPr lang="en-US" altLang="en-US" sz="3600" dirty="0">
                <a:solidFill>
                  <a:schemeClr val="tx1"/>
                </a:solidFill>
                <a:latin typeface="Times New Roman" panose="02020603050405020304" pitchFamily="18" charset="0"/>
                <a:sym typeface="+mn-ea"/>
              </a:rPr>
              <a:t>(ở </a:t>
            </a:r>
            <a:r>
              <a:rPr lang="vi-VN" altLang="en-US" sz="3600" dirty="0">
                <a:solidFill>
                  <a:schemeClr val="tx1"/>
                </a:solidFill>
                <a:latin typeface="Times New Roman" panose="02020603050405020304" pitchFamily="18" charset="0"/>
                <a:sym typeface="+mn-ea"/>
              </a:rPr>
              <a:t>cả p</a:t>
            </a:r>
            <a:r>
              <a:rPr lang="en-US" altLang="en-US" sz="3600" dirty="0">
                <a:solidFill>
                  <a:schemeClr val="tx1"/>
                </a:solidFill>
                <a:latin typeface="Times New Roman" panose="02020603050405020304" pitchFamily="18" charset="0"/>
                <a:sym typeface="+mn-ea"/>
              </a:rPr>
              <a:t>hương diện nội dung và hình thức)</a:t>
            </a:r>
            <a:r>
              <a:rPr lang="en-US" altLang="en-US" sz="4000" dirty="0">
                <a:solidFill>
                  <a:schemeClr val="tx1"/>
                </a:solidFill>
                <a:latin typeface="Times New Roman" panose="02020603050405020304" pitchFamily="18" charset="0"/>
                <a:sym typeface="+mn-ea"/>
              </a:rPr>
              <a:t> </a:t>
            </a:r>
            <a:endParaRPr lang="en-US" altLang="en-US" sz="4000" i="1" dirty="0">
              <a:solidFill>
                <a:srgbClr val="FF0000"/>
              </a:solidFill>
              <a:cs typeface="Times New Roman" panose="02020603050405020304" pitchFamily="18" charset="0"/>
              <a:sym typeface="Wingdings" panose="05000000000000000000" pitchFamily="2" charset="2"/>
            </a:endParaRPr>
          </a:p>
          <a:p>
            <a:pPr algn="ctr">
              <a:buNone/>
            </a:pPr>
            <a:endParaRPr lang="en-US" altLang="en-US" sz="40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a:fillRect/>
          </a:stretch>
        </p:blipFill>
        <p:spPr>
          <a:xfrm>
            <a:off x="9910618" y="3296674"/>
            <a:ext cx="2281382" cy="3561326"/>
          </a:xfrm>
          <a:prstGeom prst="rect">
            <a:avLst/>
          </a:prstGeom>
        </p:spPr>
      </p:pic>
      <p:pic>
        <p:nvPicPr>
          <p:cNvPr id="16" name="Picture 1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r="51768" b="54104"/>
          <a:stretch>
            <a:fillRect/>
          </a:stretch>
        </p:blipFill>
        <p:spPr>
          <a:xfrm>
            <a:off x="-1030914" y="-354115"/>
            <a:ext cx="3938956" cy="3748196"/>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a:fillRect/>
          </a:stretch>
        </p:blipFill>
        <p:spPr>
          <a:xfrm>
            <a:off x="10066196" y="-398606"/>
            <a:ext cx="1878457" cy="3269672"/>
          </a:xfrm>
          <a:prstGeom prst="rect">
            <a:avLst/>
          </a:prstGeom>
        </p:spPr>
      </p:pic>
      <p:sp>
        <p:nvSpPr>
          <p:cNvPr id="19" name="Rectangle 18"/>
          <p:cNvSpPr/>
          <p:nvPr/>
        </p:nvSpPr>
        <p:spPr>
          <a:xfrm>
            <a:off x="2058398" y="4723089"/>
            <a:ext cx="7242072" cy="583565"/>
          </a:xfrm>
          <a:prstGeom prst="rect">
            <a:avLst/>
          </a:prstGeom>
        </p:spPr>
        <p:txBody>
          <a:bodyPr wrap="square">
            <a:spAutoFit/>
          </a:bodyPr>
          <a:lstStyle/>
          <a:p>
            <a:pPr algn="ct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altLang="en-US" sz="3200" i="1" dirty="0">
              <a:latin typeface="Times New Roman" panose="02020603050405020304" pitchFamily="18" charset="0"/>
              <a:cs typeface="Times New Roman" panose="02020603050405020304" pitchFamily="18" charset="0"/>
              <a:sym typeface="Wingdings" panose="05000000000000000000" pitchFamily="2" charset="2"/>
            </a:endParaRPr>
          </a:p>
        </p:txBody>
      </p:sp>
      <p:graphicFrame>
        <p:nvGraphicFramePr>
          <p:cNvPr id="4" name="Table 3"/>
          <p:cNvGraphicFramePr/>
          <p:nvPr/>
        </p:nvGraphicFramePr>
        <p:xfrm>
          <a:off x="1741805" y="2811145"/>
          <a:ext cx="8703945" cy="3105150"/>
        </p:xfrm>
        <a:graphic>
          <a:graphicData uri="http://schemas.openxmlformats.org/drawingml/2006/table">
            <a:tbl>
              <a:tblPr firstRow="1" bandRow="1">
                <a:tableStyleId>{5C22544A-7EE6-4342-B048-85BDC9FD1C3A}</a:tableStyleId>
              </a:tblPr>
              <a:tblGrid>
                <a:gridCol w="3428365"/>
                <a:gridCol w="5275580"/>
              </a:tblGrid>
              <a:tr h="611505">
                <a:tc>
                  <a:txBody>
                    <a:bodyPr/>
                    <a:lstStyle/>
                    <a:p>
                      <a:pPr>
                        <a:buNone/>
                      </a:pPr>
                      <a:r>
                        <a:rPr lang="vi-VN" altLang="en-US" sz="3200">
                          <a:solidFill>
                            <a:srgbClr val="FF0000"/>
                          </a:solidFill>
                          <a:latin typeface="Times New Roman" panose="02020603050405020304" pitchFamily="18" charset="0"/>
                          <a:cs typeface="Times New Roman" panose="02020603050405020304" pitchFamily="18" charset="0"/>
                        </a:rPr>
                        <a:t>Câu chủ đề</a:t>
                      </a:r>
                    </a:p>
                  </a:txBody>
                  <a:tcPr>
                    <a:solidFill>
                      <a:schemeClr val="accent2">
                        <a:lumMod val="60000"/>
                        <a:lumOff val="40000"/>
                      </a:schemeClr>
                    </a:solidFill>
                  </a:tcPr>
                </a:tc>
                <a:tc>
                  <a:txBody>
                    <a:bodyPr/>
                    <a:lstStyle/>
                    <a:p>
                      <a:pPr>
                        <a:buNone/>
                      </a:pPr>
                      <a:r>
                        <a:rPr lang="vi-VN" altLang="en-US" sz="3200">
                          <a:solidFill>
                            <a:srgbClr val="FF0000"/>
                          </a:solidFill>
                          <a:latin typeface="Times New Roman" panose="02020603050405020304" pitchFamily="18" charset="0"/>
                          <a:cs typeface="Times New Roman" panose="02020603050405020304" pitchFamily="18" charset="0"/>
                        </a:rPr>
                        <a:t>Đoạn văn diễn dịch</a:t>
                      </a:r>
                    </a:p>
                  </a:txBody>
                  <a:tcPr>
                    <a:solidFill>
                      <a:schemeClr val="accent2">
                        <a:lumMod val="60000"/>
                        <a:lumOff val="40000"/>
                      </a:schemeClr>
                    </a:solidFill>
                  </a:tcPr>
                </a:tc>
              </a:tr>
              <a:tr h="541020">
                <a:tc>
                  <a:txBody>
                    <a:bodyPr/>
                    <a:lstStyle/>
                    <a:p>
                      <a:pPr>
                        <a:buNone/>
                      </a:pPr>
                      <a:r>
                        <a:rPr lang="en-US" sz="2800">
                          <a:latin typeface="Times New Roman" panose="02020603050405020304" pitchFamily="18" charset="0"/>
                          <a:cs typeface="Times New Roman" panose="02020603050405020304" pitchFamily="18" charset="0"/>
                        </a:rPr>
                        <a:t>Về nội dung </a:t>
                      </a:r>
                    </a:p>
                  </a:txBody>
                  <a:tcPr/>
                </a:tc>
                <a:tc>
                  <a:txBody>
                    <a:bodyPr/>
                    <a:lstStyle/>
                    <a:p>
                      <a:pPr>
                        <a:buNone/>
                      </a:pPr>
                      <a:r>
                        <a:rPr lang="en-US" sz="2800">
                          <a:latin typeface="Times New Roman" panose="02020603050405020304" pitchFamily="18" charset="0"/>
                          <a:cs typeface="Times New Roman" panose="02020603050405020304" pitchFamily="18" charset="0"/>
                        </a:rPr>
                        <a:t>mang ý khái quát, ý chung</a:t>
                      </a:r>
                    </a:p>
                  </a:txBody>
                  <a:tcPr/>
                </a:tc>
              </a:tr>
              <a:tr h="1952625">
                <a:tc>
                  <a:txBody>
                    <a:bodyPr/>
                    <a:lstStyle/>
                    <a:p>
                      <a:pPr>
                        <a:buNone/>
                      </a:pPr>
                      <a:r>
                        <a:rPr lang="vi-VN" altLang="en-US" sz="2800">
                          <a:latin typeface="Times New Roman" panose="02020603050405020304" pitchFamily="18" charset="0"/>
                          <a:cs typeface="Times New Roman" panose="02020603050405020304" pitchFamily="18" charset="0"/>
                        </a:rPr>
                        <a:t>Về hình thức</a:t>
                      </a:r>
                    </a:p>
                  </a:txBody>
                  <a:tcPr/>
                </a:tc>
                <a:tc>
                  <a:txBody>
                    <a:bodyPr/>
                    <a:lstStyle/>
                    <a:p>
                      <a:pPr>
                        <a:buNone/>
                      </a:pPr>
                      <a:r>
                        <a:rPr sz="2800">
                          <a:latin typeface="Times New Roman" panose="02020603050405020304" pitchFamily="18" charset="0"/>
                          <a:cs typeface="Times New Roman" panose="02020603050405020304" pitchFamily="18" charset="0"/>
                          <a:sym typeface="+mn-ea"/>
                        </a:rPr>
                        <a:t> </a:t>
                      </a:r>
                      <a:r>
                        <a:rPr lang="vi-VN" sz="2800">
                          <a:latin typeface="Times New Roman" panose="02020603050405020304" pitchFamily="18" charset="0"/>
                          <a:cs typeface="Times New Roman" panose="02020603050405020304" pitchFamily="18" charset="0"/>
                          <a:sym typeface="+mn-ea"/>
                        </a:rPr>
                        <a:t>- Đứng đầu đoạn văn</a:t>
                      </a:r>
                      <a:endParaRPr sz="2800">
                        <a:latin typeface="Times New Roman" panose="02020603050405020304" pitchFamily="18" charset="0"/>
                        <a:cs typeface="Times New Roman" panose="02020603050405020304" pitchFamily="18" charset="0"/>
                        <a:sym typeface="+mn-ea"/>
                      </a:endParaRPr>
                    </a:p>
                    <a:p>
                      <a:pPr>
                        <a:buNone/>
                      </a:pPr>
                      <a:r>
                        <a:rPr lang="vi-VN" sz="2800">
                          <a:latin typeface="Times New Roman" panose="02020603050405020304" pitchFamily="18" charset="0"/>
                          <a:cs typeface="Times New Roman" panose="02020603050405020304" pitchFamily="18" charset="0"/>
                          <a:sym typeface="+mn-ea"/>
                        </a:rPr>
                        <a:t>-</a:t>
                      </a:r>
                      <a:r>
                        <a:rPr sz="2800">
                          <a:latin typeface="Times New Roman" panose="02020603050405020304" pitchFamily="18" charset="0"/>
                          <a:cs typeface="Times New Roman" panose="02020603050405020304" pitchFamily="18" charset="0"/>
                          <a:sym typeface="+mn-ea"/>
                        </a:rPr>
                        <a:t>Trình bày rõ ràng, </a:t>
                      </a:r>
                      <a:r>
                        <a:rPr lang="vi-VN" sz="2800">
                          <a:latin typeface="Times New Roman" panose="02020603050405020304" pitchFamily="18" charset="0"/>
                          <a:cs typeface="Times New Roman" panose="02020603050405020304" pitchFamily="18" charset="0"/>
                          <a:sym typeface="+mn-ea"/>
                        </a:rPr>
                        <a:t>ngắn gọn</a:t>
                      </a:r>
                      <a:r>
                        <a:rPr sz="2800">
                          <a:latin typeface="Times New Roman" panose="02020603050405020304" pitchFamily="18" charset="0"/>
                          <a:cs typeface="Times New Roman" panose="02020603050405020304" pitchFamily="18" charset="0"/>
                          <a:sym typeface="+mn-ea"/>
                        </a:rPr>
                        <a:t>, đầy đủ chủ ngữ- vị ngữ</a:t>
                      </a: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090295" y="1167765"/>
            <a:ext cx="10022840" cy="4030980"/>
          </a:xfrm>
          <a:prstGeom prst="rect">
            <a:avLst/>
          </a:prstGeom>
          <a:noFill/>
        </p:spPr>
        <p:txBody>
          <a:bodyPr wrap="square" rtlCol="0" anchor="t">
            <a:spAutoFit/>
          </a:bodyPr>
          <a:lstStyle/>
          <a:p>
            <a:pPr algn="l"/>
            <a:r>
              <a:rPr lang="vi-VN" altLang="en-US" sz="3200" dirty="0">
                <a:solidFill>
                  <a:srgbClr val="0033CC"/>
                </a:solidFill>
                <a:latin typeface="Times New Roman" panose="02020603050405020304" pitchFamily="18" charset="0"/>
                <a:sym typeface="+mn-ea"/>
              </a:rPr>
              <a:t> </a:t>
            </a:r>
            <a:r>
              <a:rPr lang="vi-VN" altLang="en-US" sz="3200">
                <a:solidFill>
                  <a:srgbClr val="FF0000"/>
                </a:solidFill>
                <a:latin typeface="Times New Roman" panose="02020603050405020304" pitchFamily="18" charset="0"/>
                <a:cs typeface="Times New Roman" panose="02020603050405020304" pitchFamily="18" charset="0"/>
                <a:sym typeface="+mn-ea"/>
              </a:rPr>
              <a:t>F1: HƯỚNG DẪN HỌC SINH CHUẨN BỊ Ở NHÀ</a:t>
            </a:r>
            <a:endParaRPr lang="vi-VN" altLang="en-US" sz="3200">
              <a:solidFill>
                <a:srgbClr val="FF0000"/>
              </a:solidFill>
              <a:latin typeface="Times New Roman" panose="02020603050405020304" pitchFamily="18" charset="0"/>
              <a:cs typeface="Times New Roman" panose="02020603050405020304" pitchFamily="18" charset="0"/>
            </a:endParaRPr>
          </a:p>
          <a:p>
            <a:pPr algn="l"/>
            <a:r>
              <a:rPr lang="vi-VN" altLang="en-US" sz="3200">
                <a:solidFill>
                  <a:schemeClr val="tx1"/>
                </a:solidFill>
                <a:latin typeface="Times New Roman" panose="02020603050405020304" pitchFamily="18" charset="0"/>
                <a:cs typeface="Times New Roman" panose="02020603050405020304" pitchFamily="18" charset="0"/>
                <a:sym typeface="+mn-ea"/>
              </a:rPr>
              <a:t>1.Ôn lại kiến thức đoạn văn, đoạn văn diễn dich, đoạn văn quy nạp, đoạn văn song song, đoạn văn phối hợp</a:t>
            </a:r>
            <a:endParaRPr lang="vi-VN" altLang="en-US" sz="3200">
              <a:solidFill>
                <a:schemeClr val="tx1"/>
              </a:solidFill>
              <a:latin typeface="Times New Roman" panose="02020603050405020304" pitchFamily="18" charset="0"/>
              <a:cs typeface="Times New Roman" panose="02020603050405020304" pitchFamily="18" charset="0"/>
            </a:endParaRPr>
          </a:p>
          <a:p>
            <a:pPr algn="l"/>
            <a:r>
              <a:rPr lang="vi-VN" altLang="en-US" sz="3200">
                <a:solidFill>
                  <a:schemeClr val="tx1"/>
                </a:solidFill>
                <a:latin typeface="Times New Roman" panose="02020603050405020304" pitchFamily="18" charset="0"/>
                <a:cs typeface="Times New Roman" panose="02020603050405020304" pitchFamily="18" charset="0"/>
                <a:sym typeface="+mn-ea"/>
              </a:rPr>
              <a:t>2. Làm các  bài tập trong SGK trang 41,42 Ngữ văn 8 CTST</a:t>
            </a:r>
            <a:endParaRPr lang="vi-VN" altLang="en-US" sz="3200">
              <a:solidFill>
                <a:schemeClr val="tx1"/>
              </a:solidFill>
              <a:latin typeface="Times New Roman" panose="02020603050405020304" pitchFamily="18" charset="0"/>
              <a:cs typeface="Times New Roman" panose="02020603050405020304" pitchFamily="18" charset="0"/>
            </a:endParaRPr>
          </a:p>
          <a:p>
            <a:pPr algn="l"/>
            <a:r>
              <a:rPr lang="vi-VN" altLang="en-US" sz="3200">
                <a:solidFill>
                  <a:schemeClr val="tx1"/>
                </a:solidFill>
                <a:latin typeface="Times New Roman" panose="02020603050405020304" pitchFamily="18" charset="0"/>
                <a:cs typeface="Times New Roman" panose="02020603050405020304" pitchFamily="18" charset="0"/>
                <a:sym typeface="+mn-ea"/>
              </a:rPr>
              <a:t>3. So sánh sự giống nhau và khác nhau 4 kiểu đoạn văn trên.</a:t>
            </a:r>
          </a:p>
          <a:p>
            <a:pPr algn="l"/>
            <a:r>
              <a:rPr lang="vi-VN" altLang="en-US" sz="3200">
                <a:solidFill>
                  <a:schemeClr val="tx1"/>
                </a:solidFill>
                <a:latin typeface="Times New Roman" panose="02020603050405020304" pitchFamily="18" charset="0"/>
                <a:cs typeface="Times New Roman" panose="02020603050405020304" pitchFamily="18" charset="0"/>
                <a:sym typeface="+mn-ea"/>
              </a:rPr>
              <a:t>4. Tập viết đoạn văn thuyết minh giải thích một hiện tượng tự nhiên (Sử dụng 1 trong 4 kiểu đoạn văn trên).</a:t>
            </a:r>
            <a:endParaRPr lang="vi-VN" altLang="en-US" sz="3200">
              <a:solidFill>
                <a:schemeClr val="tx1"/>
              </a:solidFill>
              <a:latin typeface="Times New Roman" panose="02020603050405020304" pitchFamily="18" charset="0"/>
              <a:cs typeface="Times New Roman" panose="02020603050405020304" pitchFamily="18" charset="0"/>
            </a:endParaRPr>
          </a:p>
          <a:p>
            <a:pPr algn="l"/>
            <a:endParaRPr lang="vi-VN" altLang="en-US" sz="32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4" name="Rectangle 13"/>
          <p:cNvSpPr/>
          <p:nvPr/>
        </p:nvSpPr>
        <p:spPr>
          <a:xfrm>
            <a:off x="1454150" y="729615"/>
            <a:ext cx="9068435" cy="5015865"/>
          </a:xfrm>
          <a:prstGeom prst="rect">
            <a:avLst/>
          </a:prstGeom>
        </p:spPr>
        <p:txBody>
          <a:bodyPr wrap="square">
            <a:spAutoFit/>
          </a:bodyPr>
          <a:lstStyle/>
          <a:p>
            <a:pPr algn="just"/>
            <a:r>
              <a:rPr lang="vi-VN" altLang="en-US" sz="3200" dirty="0" err="1">
                <a:solidFill>
                  <a:srgbClr val="FF0066"/>
                </a:solidFill>
                <a:latin typeface="Times New Roman" panose="02020603050405020304" pitchFamily="18" charset="0"/>
                <a:sym typeface="+mn-ea"/>
              </a:rPr>
              <a:t>Câu 1:</a:t>
            </a:r>
            <a:r>
              <a:rPr lang="en-US" altLang="en-US" sz="3200" dirty="0" err="1">
                <a:solidFill>
                  <a:srgbClr val="FF0066"/>
                </a:solidFill>
                <a:latin typeface="Times New Roman" panose="02020603050405020304" pitchFamily="18" charset="0"/>
                <a:sym typeface="+mn-ea"/>
              </a:rPr>
              <a:t>Xác định kiểu đoạn văn trong trường hợp sau</a:t>
            </a:r>
            <a:r>
              <a:rPr lang="vi-VN" altLang="en-US" sz="3200" dirty="0" err="1">
                <a:solidFill>
                  <a:srgbClr val="FF0066"/>
                </a:solidFill>
                <a:latin typeface="Times New Roman" panose="02020603050405020304" pitchFamily="18" charset="0"/>
                <a:sym typeface="+mn-ea"/>
              </a:rPr>
              <a:t>:</a:t>
            </a:r>
            <a:endParaRPr lang="en-US" altLang="en-US" sz="3200">
              <a:latin typeface="Times New Roman" panose="02020603050405020304" pitchFamily="18" charset="0"/>
            </a:endParaRPr>
          </a:p>
          <a:p>
            <a:pPr algn="just"/>
            <a:r>
              <a:rPr lang="vi-VN" altLang="en-US" sz="3200">
                <a:latin typeface="Times New Roman" panose="02020603050405020304" pitchFamily="18" charset="0"/>
                <a:sym typeface="+mn-ea"/>
              </a:rPr>
              <a:t>  </a:t>
            </a:r>
            <a:r>
              <a:rPr lang="en-US" altLang="en-US" sz="3200">
                <a:latin typeface="Times New Roman" panose="02020603050405020304" pitchFamily="18" charset="0"/>
                <a:sym typeface="+mn-ea"/>
              </a:rPr>
              <a:t>“Bên cạnh thủy triều, mực nước biển còn bị ảnh hưởng bởi tác động của khối không khí trên mặt biển, đặc biệt là gió. Không chỉ góp phần tạo nên các  hoàn lưu và dòng chảy trên biển, gió còn khiến cho mực nước biển dâng cao hơn hay hạ</a:t>
            </a:r>
            <a:r>
              <a:rPr lang="vi-VN" altLang="en-US" sz="3200">
                <a:latin typeface="Times New Roman" panose="02020603050405020304" pitchFamily="18" charset="0"/>
                <a:sym typeface="+mn-ea"/>
              </a:rPr>
              <a:t> </a:t>
            </a:r>
            <a:r>
              <a:rPr lang="en-US" altLang="en-US" sz="3200">
                <a:latin typeface="Times New Roman" panose="02020603050405020304" pitchFamily="18" charset="0"/>
                <a:sym typeface="+mn-ea"/>
              </a:rPr>
              <a:t>thấp xuống. Tác động của gió và áp suất khí</a:t>
            </a:r>
            <a:r>
              <a:rPr lang="vi-VN" altLang="en-US" sz="3200">
                <a:latin typeface="Times New Roman" panose="02020603050405020304" pitchFamily="18" charset="0"/>
                <a:sym typeface="+mn-ea"/>
              </a:rPr>
              <a:t> </a:t>
            </a:r>
            <a:r>
              <a:rPr lang="en-US" altLang="en-US" sz="3200">
                <a:latin typeface="Times New Roman" panose="02020603050405020304" pitchFamily="18" charset="0"/>
                <a:sym typeface="+mn-ea"/>
              </a:rPr>
              <a:t>quyển trở nên rõ ràng nhất khi xảy ra bão.</a:t>
            </a:r>
            <a:r>
              <a:rPr lang="vi-VN" altLang="en-US" sz="3200">
                <a:latin typeface="Times New Roman" panose="02020603050405020304" pitchFamily="18" charset="0"/>
                <a:sym typeface="+mn-ea"/>
              </a:rPr>
              <a:t>”</a:t>
            </a:r>
            <a:endParaRPr lang="en-US" altLang="en-US" sz="3200">
              <a:latin typeface="Times New Roman" panose="02020603050405020304" pitchFamily="18" charset="0"/>
            </a:endParaRPr>
          </a:p>
          <a:p>
            <a:pPr algn="just"/>
            <a:r>
              <a:rPr lang="en-US" altLang="en-US" sz="3200">
                <a:latin typeface="Times New Roman" panose="02020603050405020304" pitchFamily="18" charset="0"/>
                <a:sym typeface="+mn-ea"/>
              </a:rPr>
              <a:t>(Theo Lưu Quang Hưng, </a:t>
            </a:r>
            <a:r>
              <a:rPr lang="en-US" altLang="en-US" sz="3200" i="1">
                <a:latin typeface="Times New Roman" panose="02020603050405020304" pitchFamily="18" charset="0"/>
                <a:sym typeface="+mn-ea"/>
              </a:rPr>
              <a:t>SGK Ngữ văn 8 cánh diều</a:t>
            </a:r>
            <a:r>
              <a:rPr lang="vi-VN" altLang="en-US" sz="3200" i="1">
                <a:latin typeface="Times New Roman" panose="02020603050405020304" pitchFamily="18" charset="0"/>
                <a:sym typeface="+mn-ea"/>
              </a:rPr>
              <a:t>,Tr69</a:t>
            </a:r>
            <a:r>
              <a:rPr lang="en-US" altLang="en-US" sz="3200" i="1">
                <a:latin typeface="Times New Roman" panose="02020603050405020304" pitchFamily="18" charset="0"/>
                <a:sym typeface="+mn-ea"/>
              </a:rPr>
              <a:t>).</a:t>
            </a:r>
            <a:endParaRPr lang="en-US" altLang="en-US" sz="3000" i="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a:fillRect/>
          </a:stretch>
        </p:blipFill>
        <p:spPr>
          <a:xfrm>
            <a:off x="9910618" y="3296674"/>
            <a:ext cx="2281382" cy="3561326"/>
          </a:xfrm>
          <a:prstGeom prst="rect">
            <a:avLst/>
          </a:prstGeom>
        </p:spPr>
      </p:pic>
      <p:pic>
        <p:nvPicPr>
          <p:cNvPr id="16" name="Picture 1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117257" y="5175838"/>
            <a:ext cx="1610151" cy="1610151"/>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r="51768" b="54104"/>
          <a:stretch>
            <a:fillRect/>
          </a:stretch>
        </p:blipFill>
        <p:spPr>
          <a:xfrm>
            <a:off x="-1267769" y="-398565"/>
            <a:ext cx="3938956" cy="3748196"/>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a:fillRect/>
          </a:stretch>
        </p:blipFill>
        <p:spPr>
          <a:xfrm>
            <a:off x="10313846" y="-398606"/>
            <a:ext cx="1878457" cy="3269672"/>
          </a:xfrm>
          <a:prstGeom prst="rect">
            <a:avLst/>
          </a:prstGeom>
        </p:spPr>
      </p:pic>
      <p:sp>
        <p:nvSpPr>
          <p:cNvPr id="19" name="Rectangle 18"/>
          <p:cNvSpPr/>
          <p:nvPr/>
        </p:nvSpPr>
        <p:spPr>
          <a:xfrm>
            <a:off x="2262808" y="5387834"/>
            <a:ext cx="7803427" cy="583565"/>
          </a:xfrm>
          <a:prstGeom prst="rect">
            <a:avLst/>
          </a:prstGeom>
        </p:spPr>
        <p:txBody>
          <a:bodyPr wrap="square">
            <a:spAutoFit/>
          </a:bodyPr>
          <a:lstStyle/>
          <a:p>
            <a:pPr marL="609600" indent="-609600" algn="ctr"/>
            <a:r>
              <a:rPr lang="en-SG"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alt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Đoạn văn diễn dịch</a:t>
            </a:r>
            <a:endParaRPr lang="vi-VN" alt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p:cNvSpPr/>
          <p:nvPr/>
        </p:nvSpPr>
        <p:spPr>
          <a:xfrm>
            <a:off x="1709420" y="613410"/>
            <a:ext cx="8839200" cy="5507990"/>
          </a:xfrm>
          <a:prstGeom prst="rect">
            <a:avLst/>
          </a:prstGeom>
        </p:spPr>
        <p:txBody>
          <a:bodyPr wrap="square">
            <a:spAutoFit/>
          </a:bodyPr>
          <a:lstStyle/>
          <a:p>
            <a:pPr algn="ctr"/>
            <a:r>
              <a:rPr lang="en-SG" sz="3200">
                <a:solidFill>
                  <a:srgbClr val="FF0000"/>
                </a:solidFill>
                <a:latin typeface="Times New Roman" panose="02020603050405020304" pitchFamily="18" charset="0"/>
                <a:cs typeface="Times New Roman" panose="02020603050405020304" pitchFamily="18" charset="0"/>
                <a:sym typeface="+mn-ea"/>
              </a:rPr>
              <a:t>Câu 2: </a:t>
            </a:r>
            <a:r>
              <a:rPr lang="en-US" altLang="en-SG" sz="3200">
                <a:solidFill>
                  <a:srgbClr val="FF0000"/>
                </a:solidFill>
                <a:latin typeface="Times New Roman" panose="02020603050405020304" pitchFamily="18" charset="0"/>
                <a:cs typeface="Times New Roman" panose="02020603050405020304" pitchFamily="18" charset="0"/>
                <a:sym typeface="+mn-ea"/>
              </a:rPr>
              <a:t>T</a:t>
            </a:r>
            <a:r>
              <a:rPr lang="en-SG" sz="3200">
                <a:solidFill>
                  <a:srgbClr val="FF0000"/>
                </a:solidFill>
                <a:latin typeface="Times New Roman" panose="02020603050405020304" pitchFamily="18" charset="0"/>
                <a:cs typeface="Times New Roman" panose="02020603050405020304" pitchFamily="18" charset="0"/>
                <a:sym typeface="+mn-ea"/>
              </a:rPr>
              <a:t>ìm câu chủ đề trong đoạn văn </a:t>
            </a:r>
            <a:r>
              <a:rPr lang="vi-VN" altLang="en-SG" sz="3200">
                <a:solidFill>
                  <a:srgbClr val="FF0000"/>
                </a:solidFill>
                <a:latin typeface="Times New Roman" panose="02020603050405020304" pitchFamily="18" charset="0"/>
                <a:cs typeface="Times New Roman" panose="02020603050405020304" pitchFamily="18" charset="0"/>
                <a:sym typeface="+mn-ea"/>
              </a:rPr>
              <a:t>sau:</a:t>
            </a:r>
            <a:endParaRPr lang="en-US" altLang="en-US" sz="3200">
              <a:latin typeface="Times New Roman" panose="02020603050405020304" pitchFamily="18" charset="0"/>
            </a:endParaRPr>
          </a:p>
          <a:p>
            <a:pPr algn="l"/>
            <a:r>
              <a:rPr lang="vi-VN" altLang="en-US" sz="3200">
                <a:latin typeface="Times New Roman" panose="02020603050405020304" pitchFamily="18" charset="0"/>
                <a:sym typeface="+mn-ea"/>
              </a:rPr>
              <a:t>  </a:t>
            </a:r>
            <a:r>
              <a:rPr lang="en-US" altLang="en-US" sz="3200">
                <a:latin typeface="Times New Roman" panose="02020603050405020304" pitchFamily="18" charset="0"/>
                <a:sym typeface="+mn-ea"/>
              </a:rPr>
              <a:t>“Bên cạnh thủy triều, mực nước biển còn bị ảnh hưởng bởi tác động của khối không khí trên mặt biển, đặc biệt là gió. Không chỉ góp phần tạo nên các  hoàn lưu và dòng chảy trên biển, gió còn khiến cho mực nước biển dâng cao hơn hay hạ</a:t>
            </a:r>
            <a:r>
              <a:rPr lang="vi-VN" altLang="en-US" sz="3200">
                <a:latin typeface="Times New Roman" panose="02020603050405020304" pitchFamily="18" charset="0"/>
                <a:sym typeface="+mn-ea"/>
              </a:rPr>
              <a:t> </a:t>
            </a:r>
            <a:r>
              <a:rPr lang="en-US" altLang="en-US" sz="3200">
                <a:latin typeface="Times New Roman" panose="02020603050405020304" pitchFamily="18" charset="0"/>
                <a:sym typeface="+mn-ea"/>
              </a:rPr>
              <a:t>thấp xuống. Tác động của gió và áp suất khí</a:t>
            </a:r>
            <a:r>
              <a:rPr lang="vi-VN" altLang="en-US" sz="3200">
                <a:latin typeface="Times New Roman" panose="02020603050405020304" pitchFamily="18" charset="0"/>
                <a:sym typeface="+mn-ea"/>
              </a:rPr>
              <a:t> </a:t>
            </a:r>
            <a:r>
              <a:rPr lang="en-US" altLang="en-US" sz="3200">
                <a:latin typeface="Times New Roman" panose="02020603050405020304" pitchFamily="18" charset="0"/>
                <a:sym typeface="+mn-ea"/>
              </a:rPr>
              <a:t>quyển trở nên rõ ràng nhất khi xảy ra bão.</a:t>
            </a:r>
            <a:r>
              <a:rPr lang="vi-VN" altLang="en-US" sz="3200">
                <a:latin typeface="Times New Roman" panose="02020603050405020304" pitchFamily="18" charset="0"/>
                <a:sym typeface="+mn-ea"/>
              </a:rPr>
              <a:t>”</a:t>
            </a:r>
            <a:endParaRPr lang="en-US" altLang="en-US" sz="3200">
              <a:latin typeface="Times New Roman" panose="02020603050405020304" pitchFamily="18" charset="0"/>
            </a:endParaRPr>
          </a:p>
          <a:p>
            <a:pPr algn="ctr"/>
            <a:r>
              <a:rPr lang="en-US" altLang="en-US" sz="3200">
                <a:latin typeface="Times New Roman" panose="02020603050405020304" pitchFamily="18" charset="0"/>
                <a:sym typeface="+mn-ea"/>
              </a:rPr>
              <a:t>(Theo Lưu Quang Hưng, </a:t>
            </a:r>
            <a:r>
              <a:rPr lang="en-US" altLang="en-US" sz="3200" i="1">
                <a:latin typeface="Times New Roman" panose="02020603050405020304" pitchFamily="18" charset="0"/>
                <a:sym typeface="+mn-ea"/>
              </a:rPr>
              <a:t>SGK Ngữ văn 8 cánh diều</a:t>
            </a:r>
            <a:r>
              <a:rPr lang="vi-VN" altLang="en-US" sz="3200" i="1">
                <a:latin typeface="Times New Roman" panose="02020603050405020304" pitchFamily="18" charset="0"/>
                <a:sym typeface="+mn-ea"/>
              </a:rPr>
              <a:t>, Tr69</a:t>
            </a:r>
            <a:r>
              <a:rPr lang="en-US" altLang="en-US" sz="3200">
                <a:latin typeface="Times New Roman" panose="02020603050405020304" pitchFamily="18" charset="0"/>
                <a:sym typeface="+mn-ea"/>
              </a:rPr>
              <a:t>)</a:t>
            </a:r>
            <a:endParaRPr lang="en-US" altLang="en-US" sz="3200" i="1" dirty="0">
              <a:solidFill>
                <a:srgbClr val="0000FF"/>
              </a:solidFill>
              <a:latin typeface="Times New Roman" panose="02020603050405020304" pitchFamily="18" charset="0"/>
              <a:sym typeface="+mn-ea"/>
            </a:endParaRPr>
          </a:p>
          <a:p>
            <a:pPr algn="ctr"/>
            <a:r>
              <a:rPr lang="en-SG" sz="3200" dirty="0">
                <a:solidFill>
                  <a:srgbClr val="FF0000"/>
                </a:solidFill>
                <a:latin typeface="Times New Roman" panose="02020603050405020304" pitchFamily="18" charset="0"/>
                <a:cs typeface="Times New Roman" panose="02020603050405020304" pitchFamily="18" charset="0"/>
              </a:rPr>
              <a:t> </a:t>
            </a:r>
            <a:r>
              <a:rPr lang="en-US" altLang="en-US" sz="3200" dirty="0">
                <a:solidFill>
                  <a:srgbClr val="0033CC"/>
                </a:solidFill>
                <a:latin typeface="Times New Roman" panose="02020603050405020304" pitchFamily="18" charset="0"/>
              </a:rPr>
              <a:t> </a:t>
            </a:r>
            <a:endParaRPr lang="en-US" altLang="en-US" sz="3600" i="1" dirty="0">
              <a:solidFill>
                <a:srgbClr val="0033CC"/>
              </a:solidFill>
              <a:cs typeface="Times New Roman" panose="02020603050405020304" pitchFamily="18" charset="0"/>
              <a:sym typeface="Wingdings" panose="05000000000000000000" pitchFamily="2" charset="2"/>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a:fillRect/>
          </a:stretch>
        </p:blipFill>
        <p:spPr>
          <a:xfrm>
            <a:off x="9910618" y="3296674"/>
            <a:ext cx="2281382" cy="3561326"/>
          </a:xfrm>
          <a:prstGeom prst="rect">
            <a:avLst/>
          </a:prstGeom>
        </p:spPr>
      </p:pic>
      <p:pic>
        <p:nvPicPr>
          <p:cNvPr id="16" name="Picture 1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r="51768" b="54104"/>
          <a:stretch>
            <a:fillRect/>
          </a:stretch>
        </p:blipFill>
        <p:spPr>
          <a:xfrm>
            <a:off x="-1030914" y="-354115"/>
            <a:ext cx="3938956" cy="3748196"/>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a:fillRect/>
          </a:stretch>
        </p:blipFill>
        <p:spPr>
          <a:xfrm>
            <a:off x="10066196" y="-398606"/>
            <a:ext cx="1878457" cy="3269672"/>
          </a:xfrm>
          <a:prstGeom prst="rect">
            <a:avLst/>
          </a:prstGeom>
        </p:spPr>
      </p:pic>
      <p:cxnSp>
        <p:nvCxnSpPr>
          <p:cNvPr id="2" name="Straight Connector 1"/>
          <p:cNvCxnSpPr/>
          <p:nvPr/>
        </p:nvCxnSpPr>
        <p:spPr>
          <a:xfrm>
            <a:off x="2235835" y="1603375"/>
            <a:ext cx="8033385" cy="22225"/>
          </a:xfrm>
          <a:prstGeom prst="line">
            <a:avLst/>
          </a:prstGeom>
          <a:ln w="31750" cap="rnd">
            <a:solidFill>
              <a:schemeClr val="accent1"/>
            </a:solidFill>
            <a:round/>
            <a:headEnd type="none" w="med" len="med"/>
            <a:tailEnd type="none" w="med" len="med"/>
          </a:ln>
        </p:spPr>
        <p:style>
          <a:lnRef idx="0">
            <a:srgbClr val="FFFFFF"/>
          </a:lnRef>
          <a:fillRef idx="0">
            <a:srgbClr val="FFFFFF"/>
          </a:fillRef>
          <a:effectRef idx="0">
            <a:srgbClr val="FFFFFF"/>
          </a:effectRef>
          <a:fontRef idx="minor">
            <a:schemeClr val="tx1"/>
          </a:fontRef>
        </p:style>
      </p:cxnSp>
      <p:cxnSp>
        <p:nvCxnSpPr>
          <p:cNvPr id="3" name="Straight Connector 2"/>
          <p:cNvCxnSpPr/>
          <p:nvPr/>
        </p:nvCxnSpPr>
        <p:spPr>
          <a:xfrm>
            <a:off x="1844040" y="2136775"/>
            <a:ext cx="8468995" cy="10795"/>
          </a:xfrm>
          <a:prstGeom prst="line">
            <a:avLst/>
          </a:prstGeom>
          <a:ln w="31750" cap="rnd">
            <a:solidFill>
              <a:schemeClr val="accent1"/>
            </a:solidFill>
            <a:round/>
            <a:headEnd type="none" w="med" len="med"/>
            <a:tailEnd type="none" w="med" len="med"/>
          </a:ln>
        </p:spPr>
        <p:style>
          <a:lnRef idx="0">
            <a:srgbClr val="FFFFFF"/>
          </a:lnRef>
          <a:fillRef idx="0">
            <a:srgbClr val="FFFFFF"/>
          </a:fillRef>
          <a:effectRef idx="0">
            <a:srgbClr val="FFFFFF"/>
          </a:effectRef>
          <a:fontRef idx="minor">
            <a:schemeClr val="tx1"/>
          </a:fontRef>
        </p:style>
      </p:cxnSp>
      <p:cxnSp>
        <p:nvCxnSpPr>
          <p:cNvPr id="4" name="Straight Connector 3"/>
          <p:cNvCxnSpPr/>
          <p:nvPr/>
        </p:nvCxnSpPr>
        <p:spPr>
          <a:xfrm flipV="1">
            <a:off x="1807845" y="2508250"/>
            <a:ext cx="2327910" cy="28575"/>
          </a:xfrm>
          <a:prstGeom prst="line">
            <a:avLst/>
          </a:prstGeom>
          <a:ln w="31750" cap="rnd">
            <a:solidFill>
              <a:schemeClr val="accent1"/>
            </a:solidFill>
            <a:round/>
            <a:headEnd type="none" w="med" len="med"/>
            <a:tailEnd type="none" w="med" len="med"/>
          </a:ln>
        </p:spPr>
        <p:style>
          <a:lnRef idx="0">
            <a:srgbClr val="FFFFFF"/>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p:cNvSpPr/>
          <p:nvPr/>
        </p:nvSpPr>
        <p:spPr>
          <a:xfrm>
            <a:off x="1709420" y="613410"/>
            <a:ext cx="9137015" cy="5507990"/>
          </a:xfrm>
          <a:prstGeom prst="rect">
            <a:avLst/>
          </a:prstGeom>
        </p:spPr>
        <p:txBody>
          <a:bodyPr wrap="square">
            <a:spAutoFit/>
          </a:bodyPr>
          <a:lstStyle/>
          <a:p>
            <a:pPr algn="ctr"/>
            <a:r>
              <a:rPr lang="vi-VN" altLang="en-SG" sz="3200" dirty="0" err="1">
                <a:solidFill>
                  <a:srgbClr val="FF0000"/>
                </a:solidFill>
                <a:latin typeface="Times New Roman" panose="02020603050405020304" pitchFamily="18" charset="0"/>
                <a:cs typeface="Times New Roman" panose="02020603050405020304" pitchFamily="18" charset="0"/>
                <a:sym typeface="+mn-ea"/>
              </a:rPr>
              <a:t>Câu 3(BT3b/ SGK)</a:t>
            </a:r>
            <a:r>
              <a:rPr lang="en-SG" sz="3200" dirty="0" err="1">
                <a:solidFill>
                  <a:srgbClr val="FF0000"/>
                </a:solidFill>
                <a:latin typeface="Times New Roman" panose="02020603050405020304" pitchFamily="18" charset="0"/>
                <a:cs typeface="Times New Roman" panose="02020603050405020304" pitchFamily="18" charset="0"/>
                <a:sym typeface="+mn-ea"/>
              </a:rPr>
              <a:t>Viết câu chủ đề cho đoạn văn sau</a:t>
            </a:r>
            <a:r>
              <a:rPr lang="vi-VN" altLang="en-SG" sz="3200" dirty="0" err="1">
                <a:solidFill>
                  <a:srgbClr val="FF0000"/>
                </a:solidFill>
                <a:latin typeface="Times New Roman" panose="02020603050405020304" pitchFamily="18" charset="0"/>
                <a:cs typeface="Times New Roman" panose="02020603050405020304" pitchFamily="18" charset="0"/>
                <a:sym typeface="+mn-ea"/>
              </a:rPr>
              <a:t> </a:t>
            </a:r>
            <a:r>
              <a:rPr lang="en-SG" sz="3200" dirty="0" err="1">
                <a:solidFill>
                  <a:srgbClr val="FF0000"/>
                </a:solidFill>
                <a:latin typeface="Times New Roman" panose="02020603050405020304" pitchFamily="18" charset="0"/>
                <a:cs typeface="Times New Roman" panose="02020603050405020304" pitchFamily="18" charset="0"/>
                <a:sym typeface="+mn-ea"/>
              </a:rPr>
              <a:t>:</a:t>
            </a:r>
            <a:r>
              <a:rPr lang="en-SG" sz="3200" dirty="0">
                <a:solidFill>
                  <a:srgbClr val="FF0000"/>
                </a:solidFill>
                <a:latin typeface="Times New Roman" panose="02020603050405020304" pitchFamily="18" charset="0"/>
                <a:cs typeface="Times New Roman" panose="02020603050405020304" pitchFamily="18" charset="0"/>
                <a:sym typeface="+mn-ea"/>
              </a:rPr>
              <a:t> </a:t>
            </a:r>
            <a:endParaRPr lang="en-SG" sz="3200" dirty="0">
              <a:solidFill>
                <a:srgbClr val="FF0000"/>
              </a:solidFill>
              <a:latin typeface="Times New Roman" panose="02020603050405020304" pitchFamily="18" charset="0"/>
              <a:cs typeface="Times New Roman" panose="02020603050405020304" pitchFamily="18" charset="0"/>
            </a:endParaRPr>
          </a:p>
          <a:p>
            <a:pPr algn="l"/>
            <a:r>
              <a:rPr lang="vi-VN" sz="3200" i="1" dirty="0">
                <a:solidFill>
                  <a:srgbClr val="0033CC"/>
                </a:solidFill>
                <a:latin typeface="Times New Roman" panose="02020603050405020304" pitchFamily="18" charset="0"/>
                <a:cs typeface="Times New Roman" panose="02020603050405020304" pitchFamily="18" charset="0"/>
                <a:sym typeface="+mn-ea"/>
              </a:rPr>
              <a:t>    Trong bối cảnh nguồn nguyên liệu hóa thạch đang dần cạn kệt vì khai thác quá độ như hiện nay thì việc tiết kiệm năng lượng góp phần tiết kiệm tài nguyên thiên nhiên. Bênh cạnh đó, tiết kiệm năng lượng còn giảm bớt chi phí sinh hoạt của con người. Ngoài ra, khi nhiên liệu hóa thạch được đốt cháy ít hơn thì lượng khí thải  CO</a:t>
            </a:r>
            <a:r>
              <a:rPr lang="vi-VN" sz="2000" b="1" i="1" dirty="0">
                <a:solidFill>
                  <a:srgbClr val="0033CC"/>
                </a:solidFill>
                <a:latin typeface="Times New Roman" panose="02020603050405020304" pitchFamily="18" charset="0"/>
                <a:cs typeface="Times New Roman" panose="02020603050405020304" pitchFamily="18" charset="0"/>
                <a:sym typeface="+mn-ea"/>
              </a:rPr>
              <a:t>2 </a:t>
            </a:r>
            <a:r>
              <a:rPr lang="vi-VN" sz="3200" b="1" i="1" dirty="0">
                <a:solidFill>
                  <a:srgbClr val="0033CC"/>
                </a:solidFill>
                <a:latin typeface="Times New Roman" panose="02020603050405020304" pitchFamily="18" charset="0"/>
                <a:cs typeface="Times New Roman" panose="02020603050405020304" pitchFamily="18" charset="0"/>
                <a:sym typeface="+mn-ea"/>
              </a:rPr>
              <a:t> </a:t>
            </a:r>
            <a:r>
              <a:rPr lang="vi-VN" sz="3200" i="1" dirty="0">
                <a:solidFill>
                  <a:srgbClr val="0033CC"/>
                </a:solidFill>
                <a:latin typeface="Times New Roman" panose="02020603050405020304" pitchFamily="18" charset="0"/>
                <a:cs typeface="Times New Roman" panose="02020603050405020304" pitchFamily="18" charset="0"/>
                <a:sym typeface="+mn-ea"/>
              </a:rPr>
              <a:t>vào bầu khí quyển của Trái Đất cũng giảm đi, hạn chế sự nóng lên toàn cầu và các hiện tượng biến đổi khí hậu khác..................................</a:t>
            </a:r>
            <a:endParaRPr lang="en-US" altLang="en-US" sz="3200" i="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algn="ctr"/>
            <a:r>
              <a:rPr lang="en-SG" sz="3200" dirty="0">
                <a:solidFill>
                  <a:srgbClr val="FF0000"/>
                </a:solidFill>
                <a:latin typeface="Times New Roman" panose="02020603050405020304" pitchFamily="18" charset="0"/>
                <a:cs typeface="Times New Roman" panose="02020603050405020304" pitchFamily="18" charset="0"/>
              </a:rPr>
              <a:t> </a:t>
            </a:r>
            <a:r>
              <a:rPr lang="en-US" altLang="en-US" sz="3200" dirty="0">
                <a:solidFill>
                  <a:srgbClr val="0033CC"/>
                </a:solidFill>
                <a:latin typeface="Times New Roman" panose="02020603050405020304" pitchFamily="18" charset="0"/>
              </a:rPr>
              <a:t> </a:t>
            </a:r>
            <a:endParaRPr lang="en-US" altLang="en-US" sz="3600" i="1" dirty="0">
              <a:solidFill>
                <a:srgbClr val="0033CC"/>
              </a:solidFill>
              <a:cs typeface="Times New Roman" panose="02020603050405020304" pitchFamily="18" charset="0"/>
              <a:sym typeface="Wingdings" panose="05000000000000000000" pitchFamily="2" charset="2"/>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a:fillRect/>
          </a:stretch>
        </p:blipFill>
        <p:spPr>
          <a:xfrm>
            <a:off x="10671983" y="3393829"/>
            <a:ext cx="2281382" cy="3561326"/>
          </a:xfrm>
          <a:prstGeom prst="rect">
            <a:avLst/>
          </a:prstGeom>
        </p:spPr>
      </p:pic>
      <p:pic>
        <p:nvPicPr>
          <p:cNvPr id="16" name="Picture 1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272197" y="4856433"/>
            <a:ext cx="1610151" cy="1610151"/>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r="51768" b="54104"/>
          <a:stretch>
            <a:fillRect/>
          </a:stretch>
        </p:blipFill>
        <p:spPr>
          <a:xfrm>
            <a:off x="-629920" y="-354330"/>
            <a:ext cx="3088640" cy="3748405"/>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a:fillRect/>
          </a:stretch>
        </p:blipFill>
        <p:spPr>
          <a:xfrm>
            <a:off x="10405921" y="-354156"/>
            <a:ext cx="1878457" cy="3269672"/>
          </a:xfrm>
          <a:prstGeom prst="rect">
            <a:avLst/>
          </a:prstGeom>
        </p:spPr>
      </p:pic>
      <p:sp>
        <p:nvSpPr>
          <p:cNvPr id="19" name="Rectangle 18"/>
          <p:cNvSpPr/>
          <p:nvPr/>
        </p:nvSpPr>
        <p:spPr>
          <a:xfrm>
            <a:off x="1386840" y="5064125"/>
            <a:ext cx="12336780" cy="1383665"/>
          </a:xfrm>
          <a:prstGeom prst="rect">
            <a:avLst/>
          </a:prstGeom>
        </p:spPr>
        <p:txBody>
          <a:bodyPr wrap="square">
            <a:spAutoFit/>
          </a:bodyPr>
          <a:lstStyle/>
          <a:p>
            <a:pPr marL="609600" indent="-609600" algn="l"/>
            <a:r>
              <a:rPr lang="vi-VN" altLang="en-SG" sz="2800" dirty="0">
                <a:solidFill>
                  <a:srgbClr val="FF0000"/>
                </a:solidFill>
                <a:latin typeface="Times New Roman" panose="02020603050405020304" pitchFamily="18" charset="0"/>
                <a:cs typeface="Times New Roman" panose="02020603050405020304" pitchFamily="18" charset="0"/>
              </a:rPr>
              <a:t>                                                                .</a:t>
            </a:r>
            <a:r>
              <a:rPr lang="en-SG" sz="2800" i="1" dirty="0">
                <a:solidFill>
                  <a:srgbClr val="FF0000"/>
                </a:solidFill>
                <a:latin typeface="Times New Roman" panose="02020603050405020304" pitchFamily="18" charset="0"/>
                <a:cs typeface="Times New Roman" panose="02020603050405020304" pitchFamily="18" charset="0"/>
              </a:rPr>
              <a:t>Chính vì vậy, chúng ta cần</a:t>
            </a:r>
          </a:p>
          <a:p>
            <a:pPr marL="609600" indent="-609600" algn="l"/>
            <a:r>
              <a:rPr lang="en-SG" sz="2800" i="1" dirty="0">
                <a:solidFill>
                  <a:srgbClr val="FF0000"/>
                </a:solidFill>
                <a:latin typeface="Times New Roman" panose="02020603050405020304" pitchFamily="18" charset="0"/>
                <a:cs typeface="Times New Roman" panose="02020603050405020304" pitchFamily="18" charset="0"/>
              </a:rPr>
              <a:t> đưa</a:t>
            </a:r>
            <a:r>
              <a:rPr lang="vi-VN" altLang="en-SG" sz="2800" i="1" dirty="0">
                <a:solidFill>
                  <a:srgbClr val="FF0000"/>
                </a:solidFill>
                <a:latin typeface="Times New Roman" panose="02020603050405020304" pitchFamily="18" charset="0"/>
                <a:cs typeface="Times New Roman" panose="02020603050405020304" pitchFamily="18" charset="0"/>
              </a:rPr>
              <a:t> </a:t>
            </a:r>
            <a:r>
              <a:rPr lang="en-SG" sz="2800" i="1" dirty="0">
                <a:solidFill>
                  <a:srgbClr val="FF0000"/>
                </a:solidFill>
                <a:latin typeface="Times New Roman" panose="02020603050405020304" pitchFamily="18" charset="0"/>
                <a:cs typeface="Times New Roman" panose="02020603050405020304" pitchFamily="18" charset="0"/>
              </a:rPr>
              <a:t>ra</a:t>
            </a:r>
            <a:r>
              <a:rPr lang="vi-VN" altLang="en-SG" sz="2800" i="1" dirty="0">
                <a:solidFill>
                  <a:srgbClr val="FF0000"/>
                </a:solidFill>
                <a:latin typeface="Times New Roman" panose="02020603050405020304" pitchFamily="18" charset="0"/>
                <a:cs typeface="Times New Roman" panose="02020603050405020304" pitchFamily="18" charset="0"/>
              </a:rPr>
              <a:t> </a:t>
            </a:r>
            <a:r>
              <a:rPr lang="en-SG" sz="2800" i="1" dirty="0">
                <a:solidFill>
                  <a:srgbClr val="FF0000"/>
                </a:solidFill>
                <a:latin typeface="Times New Roman" panose="02020603050405020304" pitchFamily="18" charset="0"/>
                <a:cs typeface="Times New Roman" panose="02020603050405020304" pitchFamily="18" charset="0"/>
              </a:rPr>
              <a:t>các giải pháp để khai thác và sử dụng hóa thạch một</a:t>
            </a:r>
          </a:p>
          <a:p>
            <a:pPr marL="609600" indent="-609600" algn="l"/>
            <a:r>
              <a:rPr lang="en-SG" sz="2800" i="1" dirty="0">
                <a:solidFill>
                  <a:srgbClr val="FF0000"/>
                </a:solidFill>
                <a:latin typeface="Times New Roman" panose="02020603050405020304" pitchFamily="18" charset="0"/>
                <a:cs typeface="Times New Roman" panose="02020603050405020304" pitchFamily="18" charset="0"/>
              </a:rPr>
              <a:t> cách</a:t>
            </a:r>
            <a:r>
              <a:rPr lang="vi-VN" altLang="en-SG" sz="2800" i="1" dirty="0">
                <a:solidFill>
                  <a:srgbClr val="FF0000"/>
                </a:solidFill>
                <a:latin typeface="Times New Roman" panose="02020603050405020304" pitchFamily="18" charset="0"/>
                <a:cs typeface="Times New Roman" panose="02020603050405020304" pitchFamily="18" charset="0"/>
              </a:rPr>
              <a:t> </a:t>
            </a:r>
            <a:r>
              <a:rPr lang="en-SG" sz="2800" i="1" dirty="0">
                <a:solidFill>
                  <a:srgbClr val="FF0000"/>
                </a:solidFill>
                <a:latin typeface="Times New Roman" panose="02020603050405020304" pitchFamily="18" charset="0"/>
                <a:cs typeface="Times New Roman" panose="02020603050405020304" pitchFamily="18" charset="0"/>
              </a:rPr>
              <a:t>phù hợp nhất.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165850"/>
          </a:xfrm>
          <a:prstGeom prst="rect">
            <a:avLst/>
          </a:prstGeom>
        </p:spPr>
      </p:pic>
      <p:sp>
        <p:nvSpPr>
          <p:cNvPr id="13" name="Rectangle: Rounded Corners 12"/>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p:cNvSpPr/>
          <p:nvPr/>
        </p:nvSpPr>
        <p:spPr>
          <a:xfrm>
            <a:off x="917575" y="613410"/>
            <a:ext cx="10391140" cy="5898515"/>
          </a:xfrm>
          <a:prstGeom prst="rect">
            <a:avLst/>
          </a:prstGeom>
        </p:spPr>
        <p:txBody>
          <a:bodyPr wrap="square">
            <a:noAutofit/>
          </a:bodyPr>
          <a:lstStyle/>
          <a:p>
            <a:pPr algn="ctr"/>
            <a:r>
              <a:rPr lang="vi-VN" altLang="en-US" sz="3200" dirty="0">
                <a:solidFill>
                  <a:srgbClr val="FF0000"/>
                </a:solidFill>
                <a:latin typeface="Times New Roman" panose="02020603050405020304" pitchFamily="18" charset="0"/>
                <a:sym typeface="+mn-ea"/>
              </a:rPr>
              <a:t>Câu 4: Em hãy chỉ ra lỗi sai về cách trình bày trong</a:t>
            </a:r>
          </a:p>
          <a:p>
            <a:pPr algn="ctr"/>
            <a:r>
              <a:rPr lang="vi-VN" altLang="en-US" sz="3200" dirty="0">
                <a:solidFill>
                  <a:srgbClr val="FF0000"/>
                </a:solidFill>
                <a:latin typeface="Times New Roman" panose="02020603050405020304" pitchFamily="18" charset="0"/>
                <a:sym typeface="+mn-ea"/>
              </a:rPr>
              <a:t> đoạn văn sau và sửa lại cho đúng kiểu đoạn văn:</a:t>
            </a:r>
          </a:p>
          <a:p>
            <a:pPr marL="0" indent="0">
              <a:buNone/>
            </a:pPr>
            <a:r>
              <a:rPr lang="vi-VN" altLang="en-US" sz="3200">
                <a:latin typeface="Times New Roman" panose="02020603050405020304" pitchFamily="18" charset="0"/>
                <a:cs typeface="Times New Roman" panose="02020603050405020304" pitchFamily="18" charset="0"/>
                <a:sym typeface="+mn-ea"/>
              </a:rPr>
              <a:t>   </a:t>
            </a:r>
          </a:p>
          <a:p>
            <a:pPr marL="0" indent="0">
              <a:buNone/>
            </a:pPr>
            <a:r>
              <a:rPr lang="vi-VN" altLang="en-US" sz="3200">
                <a:latin typeface="Times New Roman" panose="02020603050405020304" pitchFamily="18" charset="0"/>
                <a:cs typeface="Times New Roman" panose="02020603050405020304" pitchFamily="18" charset="0"/>
                <a:sym typeface="+mn-ea"/>
              </a:rPr>
              <a:t>  Mây thấu kính xuất hiện khi có luồng không khí nóng ẩm và ổn định di chuyển qua một ngọn núi cao (2). Khi lên đỉnh núi, không khí nóng ẩm được làm lạnh và có thể đạt tới điểm sương khiến hơi nước ngưng đọng hình thành mây(3). Trong khi đó ngọn núi đóng vai trò như vật cản làm gián đoạn luồng không khí và tạo ra chuyển động xoáy(4).Trong điều kiện không khí dịch chuyển liên tục và ổn định mây gần như đứng yên và xoáy tại chỗ(5). </a:t>
            </a:r>
            <a:endParaRPr lang="vi-VN" altLang="en-US" sz="3200" dirty="0">
              <a:solidFill>
                <a:srgbClr val="FF0000"/>
              </a:solidFill>
              <a:latin typeface="Times New Roman" panose="02020603050405020304" pitchFamily="18" charset="0"/>
              <a:sym typeface="+mn-ea"/>
            </a:endParaRPr>
          </a:p>
          <a:p>
            <a:pPr algn="ctr"/>
            <a:endParaRPr lang="vi-VN" altLang="en-US" sz="3200" dirty="0">
              <a:solidFill>
                <a:srgbClr val="FF0000"/>
              </a:solidFill>
              <a:latin typeface="Times New Roman" panose="02020603050405020304" pitchFamily="18" charset="0"/>
            </a:endParaRPr>
          </a:p>
          <a:p>
            <a:pPr algn="ctr"/>
            <a:r>
              <a:rPr lang="en-SG" sz="3200" dirty="0">
                <a:solidFill>
                  <a:srgbClr val="FF0000"/>
                </a:solidFill>
                <a:latin typeface="Times New Roman" panose="02020603050405020304" pitchFamily="18" charset="0"/>
                <a:cs typeface="Times New Roman" panose="02020603050405020304" pitchFamily="18" charset="0"/>
              </a:rPr>
              <a:t> </a:t>
            </a:r>
            <a:r>
              <a:rPr lang="en-US" altLang="en-US" sz="3200" dirty="0">
                <a:solidFill>
                  <a:srgbClr val="0033CC"/>
                </a:solidFill>
                <a:latin typeface="Times New Roman" panose="02020603050405020304" pitchFamily="18" charset="0"/>
              </a:rPr>
              <a:t> </a:t>
            </a:r>
            <a:endParaRPr lang="en-US" altLang="en-US" sz="3600" i="1" dirty="0">
              <a:solidFill>
                <a:srgbClr val="0033CC"/>
              </a:solidFill>
              <a:cs typeface="Times New Roman" panose="02020603050405020304" pitchFamily="18" charset="0"/>
              <a:sym typeface="Wingdings" panose="05000000000000000000" pitchFamily="2" charset="2"/>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a:fillRect/>
          </a:stretch>
        </p:blipFill>
        <p:spPr>
          <a:xfrm>
            <a:off x="10671983" y="3393829"/>
            <a:ext cx="2281382" cy="3561326"/>
          </a:xfrm>
          <a:prstGeom prst="rect">
            <a:avLst/>
          </a:prstGeom>
        </p:spPr>
      </p:pic>
      <p:pic>
        <p:nvPicPr>
          <p:cNvPr id="16" name="Picture 1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663357" y="5618433"/>
            <a:ext cx="1610151" cy="1610151"/>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r="51768" b="54104"/>
          <a:stretch>
            <a:fillRect/>
          </a:stretch>
        </p:blipFill>
        <p:spPr>
          <a:xfrm>
            <a:off x="-1957379" y="-1342175"/>
            <a:ext cx="3938956" cy="3748196"/>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a:fillRect/>
          </a:stretch>
        </p:blipFill>
        <p:spPr>
          <a:xfrm>
            <a:off x="11075211" y="-538941"/>
            <a:ext cx="1878457" cy="3269672"/>
          </a:xfrm>
          <a:prstGeom prst="rect">
            <a:avLst/>
          </a:prstGeom>
        </p:spPr>
      </p:pic>
      <p:sp>
        <p:nvSpPr>
          <p:cNvPr id="2" name="Text Box 1"/>
          <p:cNvSpPr txBox="1"/>
          <p:nvPr/>
        </p:nvSpPr>
        <p:spPr>
          <a:xfrm>
            <a:off x="1981835" y="5435600"/>
            <a:ext cx="10558780" cy="1076325"/>
          </a:xfrm>
          <a:prstGeom prst="rect">
            <a:avLst/>
          </a:prstGeom>
          <a:noFill/>
        </p:spPr>
        <p:txBody>
          <a:bodyPr wrap="square" rtlCol="0" anchor="t">
            <a:spAutoFit/>
          </a:bodyPr>
          <a:lstStyle/>
          <a:p>
            <a:r>
              <a:rPr lang="vi-VN" altLang="en-US" sz="3200">
                <a:latin typeface="Times New Roman" panose="02020603050405020304" pitchFamily="18" charset="0"/>
                <a:cs typeface="Times New Roman" panose="02020603050405020304" pitchFamily="18" charset="0"/>
              </a:rPr>
              <a:t>                           </a:t>
            </a:r>
            <a:r>
              <a:rPr lang="vi-VN" altLang="en-US" sz="3200">
                <a:solidFill>
                  <a:srgbClr val="FF0000"/>
                </a:solidFill>
                <a:latin typeface="Times New Roman" panose="02020603050405020304" pitchFamily="18" charset="0"/>
                <a:cs typeface="Times New Roman" panose="02020603050405020304" pitchFamily="18" charset="0"/>
              </a:rPr>
              <a:t>Tóm lại</a:t>
            </a:r>
            <a:r>
              <a:rPr lang="en-US" sz="3200">
                <a:solidFill>
                  <a:srgbClr val="FF0000"/>
                </a:solidFill>
                <a:latin typeface="Times New Roman" panose="02020603050405020304" pitchFamily="18" charset="0"/>
                <a:cs typeface="Times New Roman" panose="02020603050405020304" pitchFamily="18" charset="0"/>
              </a:rPr>
              <a:t>, quá trình hình thành mây thấu </a:t>
            </a:r>
          </a:p>
          <a:p>
            <a:r>
              <a:rPr lang="en-US" sz="3200">
                <a:solidFill>
                  <a:srgbClr val="FF0000"/>
                </a:solidFill>
                <a:latin typeface="Times New Roman" panose="02020603050405020304" pitchFamily="18" charset="0"/>
                <a:cs typeface="Times New Roman" panose="02020603050405020304" pitchFamily="18" charset="0"/>
              </a:rPr>
              <a:t>kính rất kì thú(1)</a:t>
            </a:r>
            <a:r>
              <a:rPr lang="vi-VN" altLang="en-US" sz="3200">
                <a:solidFill>
                  <a:srgbClr val="FF0000"/>
                </a:solidFill>
                <a:latin typeface="Times New Roman" panose="02020603050405020304" pitchFamily="18" charset="0"/>
                <a:cs typeface="Times New Roman" panose="02020603050405020304" pitchFamily="18" charset="0"/>
              </a:rPr>
              <a:t>.    (Đoạn văn quy nạp)</a:t>
            </a:r>
          </a:p>
        </p:txBody>
      </p:sp>
      <p:sp>
        <p:nvSpPr>
          <p:cNvPr id="3" name="Text Box 2"/>
          <p:cNvSpPr txBox="1"/>
          <p:nvPr/>
        </p:nvSpPr>
        <p:spPr>
          <a:xfrm>
            <a:off x="1510665" y="1609090"/>
            <a:ext cx="9564370" cy="583565"/>
          </a:xfrm>
          <a:prstGeom prst="rect">
            <a:avLst/>
          </a:prstGeom>
          <a:noFill/>
        </p:spPr>
        <p:txBody>
          <a:bodyPr wrap="square" rtlCol="0" anchor="t">
            <a:spAutoFit/>
          </a:bodyPr>
          <a:lstStyle/>
          <a:p>
            <a:r>
              <a:rPr lang="vi-VN" altLang="en-US" sz="3200">
                <a:latin typeface="Times New Roman" panose="02020603050405020304" pitchFamily="18" charset="0"/>
                <a:cs typeface="Times New Roman" panose="02020603050405020304" pitchFamily="18" charset="0"/>
              </a:rPr>
              <a:t>Tóm lại</a:t>
            </a:r>
            <a:r>
              <a:rPr lang="en-US" sz="3200">
                <a:latin typeface="Times New Roman" panose="02020603050405020304" pitchFamily="18" charset="0"/>
                <a:cs typeface="Times New Roman" panose="02020603050405020304" pitchFamily="18" charset="0"/>
              </a:rPr>
              <a:t>, quá trình hình thành mây thấu kính rất kì thú(1)</a:t>
            </a:r>
            <a:r>
              <a:rPr lang="vi-VN" altLang="en-US" sz="320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p:cNvSpPr/>
          <p:nvPr/>
        </p:nvSpPr>
        <p:spPr>
          <a:xfrm>
            <a:off x="1709420" y="613410"/>
            <a:ext cx="9137015" cy="2553335"/>
          </a:xfrm>
          <a:prstGeom prst="rect">
            <a:avLst/>
          </a:prstGeom>
        </p:spPr>
        <p:txBody>
          <a:bodyPr wrap="square">
            <a:spAutoFit/>
          </a:bodyPr>
          <a:lstStyle/>
          <a:p>
            <a:pPr algn="ctr"/>
            <a:r>
              <a:rPr lang="vi-VN" altLang="en-US" sz="3200" dirty="0">
                <a:solidFill>
                  <a:srgbClr val="FF0000"/>
                </a:solidFill>
                <a:latin typeface="Times New Roman" panose="02020603050405020304" pitchFamily="18" charset="0"/>
                <a:sym typeface="+mn-ea"/>
              </a:rPr>
              <a:t> </a:t>
            </a:r>
            <a:r>
              <a:rPr lang="vi-VN" altLang="en-US" sz="3200" dirty="0">
                <a:latin typeface="Times New Roman" panose="02020603050405020304" pitchFamily="18" charset="0"/>
                <a:sym typeface="+mn-ea"/>
              </a:rPr>
              <a:t>Câu 5:</a:t>
            </a:r>
            <a:r>
              <a:rPr lang="en-US" altLang="en-US" sz="3200" dirty="0">
                <a:latin typeface="Times New Roman" panose="02020603050405020304" pitchFamily="18" charset="0"/>
                <a:sym typeface="+mn-ea"/>
              </a:rPr>
              <a:t>Từ</a:t>
            </a:r>
            <a:r>
              <a:rPr lang="vi-VN" altLang="en-US" sz="3200" dirty="0">
                <a:latin typeface="Times New Roman" panose="02020603050405020304" pitchFamily="18" charset="0"/>
                <a:sym typeface="+mn-ea"/>
              </a:rPr>
              <a:t> các bài tập trên, theo em</a:t>
            </a:r>
            <a:r>
              <a:rPr lang="en-US" altLang="en-US" sz="3200" dirty="0">
                <a:latin typeface="Times New Roman" panose="02020603050405020304" pitchFamily="18" charset="0"/>
                <a:sym typeface="+mn-ea"/>
              </a:rPr>
              <a:t> cần lưu ý </a:t>
            </a:r>
            <a:r>
              <a:rPr lang="vi-VN" altLang="en-US" sz="3200" dirty="0">
                <a:latin typeface="Times New Roman" panose="02020603050405020304" pitchFamily="18" charset="0"/>
                <a:sym typeface="+mn-ea"/>
              </a:rPr>
              <a:t>điều gì </a:t>
            </a:r>
            <a:r>
              <a:rPr lang="en-US" altLang="en-US" sz="3200" dirty="0">
                <a:latin typeface="Times New Roman" panose="02020603050405020304" pitchFamily="18" charset="0"/>
                <a:sym typeface="+mn-ea"/>
              </a:rPr>
              <a:t>khi viết câu chủ đề </a:t>
            </a:r>
            <a:r>
              <a:rPr lang="vi-VN" altLang="en-US" sz="3200" dirty="0">
                <a:latin typeface="Times New Roman" panose="02020603050405020304" pitchFamily="18" charset="0"/>
                <a:sym typeface="+mn-ea"/>
              </a:rPr>
              <a:t>trong đoạn văn quy nạp?</a:t>
            </a:r>
            <a:r>
              <a:rPr lang="en-US" altLang="en-US" sz="3200" dirty="0">
                <a:latin typeface="Times New Roman" panose="02020603050405020304" pitchFamily="18" charset="0"/>
                <a:sym typeface="+mn-ea"/>
              </a:rPr>
              <a:t>(ở cả phương diện nội dung và hình thức) </a:t>
            </a:r>
            <a:endParaRPr lang="vi-VN" altLang="en-US" sz="3200" dirty="0">
              <a:solidFill>
                <a:srgbClr val="FF0000"/>
              </a:solidFill>
              <a:latin typeface="Times New Roman" panose="02020603050405020304" pitchFamily="18" charset="0"/>
              <a:sym typeface="+mn-ea"/>
            </a:endParaRPr>
          </a:p>
          <a:p>
            <a:pPr algn="ctr"/>
            <a:endParaRPr lang="vi-VN" altLang="en-US" sz="3200" dirty="0">
              <a:solidFill>
                <a:srgbClr val="FF0000"/>
              </a:solidFill>
              <a:latin typeface="Times New Roman" panose="02020603050405020304" pitchFamily="18" charset="0"/>
            </a:endParaRPr>
          </a:p>
          <a:p>
            <a:pPr algn="ctr"/>
            <a:r>
              <a:rPr lang="en-SG" sz="3200" dirty="0">
                <a:solidFill>
                  <a:srgbClr val="FF0000"/>
                </a:solidFill>
                <a:latin typeface="Times New Roman" panose="02020603050405020304" pitchFamily="18" charset="0"/>
                <a:cs typeface="Times New Roman" panose="02020603050405020304" pitchFamily="18" charset="0"/>
              </a:rPr>
              <a:t> </a:t>
            </a:r>
            <a:r>
              <a:rPr lang="en-US" altLang="en-US" sz="3200" dirty="0">
                <a:solidFill>
                  <a:srgbClr val="0033CC"/>
                </a:solidFill>
                <a:latin typeface="Times New Roman" panose="02020603050405020304" pitchFamily="18" charset="0"/>
              </a:rPr>
              <a:t> </a:t>
            </a:r>
            <a:endParaRPr lang="en-US" altLang="en-US" sz="3600" i="1" dirty="0">
              <a:solidFill>
                <a:srgbClr val="0033CC"/>
              </a:solidFill>
              <a:cs typeface="Times New Roman" panose="02020603050405020304" pitchFamily="18" charset="0"/>
              <a:sym typeface="Wingdings" panose="05000000000000000000" pitchFamily="2" charset="2"/>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a:fillRect/>
          </a:stretch>
        </p:blipFill>
        <p:spPr>
          <a:xfrm>
            <a:off x="10671983" y="3393829"/>
            <a:ext cx="2281382" cy="3561326"/>
          </a:xfrm>
          <a:prstGeom prst="rect">
            <a:avLst/>
          </a:prstGeom>
        </p:spPr>
      </p:pic>
      <p:pic>
        <p:nvPicPr>
          <p:cNvPr id="16" name="Picture 1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272197" y="4856433"/>
            <a:ext cx="1610151" cy="1610151"/>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r="51768" b="54104"/>
          <a:stretch>
            <a:fillRect/>
          </a:stretch>
        </p:blipFill>
        <p:spPr>
          <a:xfrm>
            <a:off x="-1030914" y="-354115"/>
            <a:ext cx="3938956" cy="3748196"/>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a:fillRect/>
          </a:stretch>
        </p:blipFill>
        <p:spPr>
          <a:xfrm>
            <a:off x="10066196" y="-398606"/>
            <a:ext cx="1878457" cy="3269672"/>
          </a:xfrm>
          <a:prstGeom prst="rect">
            <a:avLst/>
          </a:prstGeom>
        </p:spPr>
      </p:pic>
      <p:graphicFrame>
        <p:nvGraphicFramePr>
          <p:cNvPr id="4" name="Table 3"/>
          <p:cNvGraphicFramePr/>
          <p:nvPr/>
        </p:nvGraphicFramePr>
        <p:xfrm>
          <a:off x="1412875" y="2036445"/>
          <a:ext cx="9314180" cy="4695190"/>
        </p:xfrm>
        <a:graphic>
          <a:graphicData uri="http://schemas.openxmlformats.org/drawingml/2006/table">
            <a:tbl>
              <a:tblPr firstRow="1" bandRow="1">
                <a:tableStyleId>{5C22544A-7EE6-4342-B048-85BDC9FD1C3A}</a:tableStyleId>
              </a:tblPr>
              <a:tblGrid>
                <a:gridCol w="3539490"/>
                <a:gridCol w="5774690"/>
              </a:tblGrid>
              <a:tr h="746760">
                <a:tc>
                  <a:txBody>
                    <a:bodyPr/>
                    <a:lstStyle/>
                    <a:p>
                      <a:pPr>
                        <a:buNone/>
                      </a:pPr>
                      <a:r>
                        <a:rPr lang="vi-VN" altLang="en-US" sz="3200">
                          <a:solidFill>
                            <a:srgbClr val="FF0000"/>
                          </a:solidFill>
                          <a:latin typeface="Times New Roman" panose="02020603050405020304" pitchFamily="18" charset="0"/>
                          <a:cs typeface="Times New Roman" panose="02020603050405020304" pitchFamily="18" charset="0"/>
                        </a:rPr>
                        <a:t>Câu chủ đề</a:t>
                      </a:r>
                    </a:p>
                  </a:txBody>
                  <a:tcPr>
                    <a:solidFill>
                      <a:schemeClr val="accent2">
                        <a:lumMod val="60000"/>
                        <a:lumOff val="40000"/>
                      </a:schemeClr>
                    </a:solidFill>
                  </a:tcPr>
                </a:tc>
                <a:tc>
                  <a:txBody>
                    <a:bodyPr/>
                    <a:lstStyle/>
                    <a:p>
                      <a:pPr>
                        <a:buNone/>
                      </a:pPr>
                      <a:r>
                        <a:rPr lang="vi-VN" altLang="en-US" sz="3200">
                          <a:solidFill>
                            <a:srgbClr val="FF0000"/>
                          </a:solidFill>
                          <a:latin typeface="Times New Roman" panose="02020603050405020304" pitchFamily="18" charset="0"/>
                          <a:cs typeface="Times New Roman" panose="02020603050405020304" pitchFamily="18" charset="0"/>
                        </a:rPr>
                        <a:t>Đoạn văn quy nạp</a:t>
                      </a:r>
                    </a:p>
                  </a:txBody>
                  <a:tcPr>
                    <a:solidFill>
                      <a:schemeClr val="accent2">
                        <a:lumMod val="60000"/>
                        <a:lumOff val="40000"/>
                      </a:schemeClr>
                    </a:solidFill>
                  </a:tcPr>
                </a:tc>
              </a:tr>
              <a:tr h="661670">
                <a:tc>
                  <a:txBody>
                    <a:bodyPr/>
                    <a:lstStyle/>
                    <a:p>
                      <a:pPr>
                        <a:buNone/>
                      </a:pPr>
                      <a:r>
                        <a:rPr lang="en-US" sz="2800">
                          <a:latin typeface="Times New Roman" panose="02020603050405020304" pitchFamily="18" charset="0"/>
                          <a:cs typeface="Times New Roman" panose="02020603050405020304" pitchFamily="18" charset="0"/>
                        </a:rPr>
                        <a:t>Về nội dung </a:t>
                      </a:r>
                    </a:p>
                  </a:txBody>
                  <a:tcPr>
                    <a:solidFill>
                      <a:srgbClr val="FFFF00"/>
                    </a:solidFill>
                  </a:tcPr>
                </a:tc>
                <a:tc>
                  <a:txBody>
                    <a:bodyPr/>
                    <a:lstStyle/>
                    <a:p>
                      <a:pPr>
                        <a:buNone/>
                      </a:pPr>
                      <a:r>
                        <a:rPr lang="en-US" sz="2800">
                          <a:latin typeface="Times New Roman" panose="02020603050405020304" pitchFamily="18" charset="0"/>
                          <a:cs typeface="Times New Roman" panose="02020603050405020304" pitchFamily="18" charset="0"/>
                        </a:rPr>
                        <a:t> mang ý khái quát, ý chung</a:t>
                      </a:r>
                    </a:p>
                  </a:txBody>
                  <a:tcPr>
                    <a:solidFill>
                      <a:srgbClr val="FFFF00"/>
                    </a:solidFill>
                  </a:tcPr>
                </a:tc>
              </a:tr>
              <a:tr h="3286760">
                <a:tc>
                  <a:txBody>
                    <a:bodyPr/>
                    <a:lstStyle/>
                    <a:p>
                      <a:pPr>
                        <a:buNone/>
                      </a:pPr>
                      <a:r>
                        <a:rPr lang="vi-VN" altLang="en-US" sz="2800">
                          <a:latin typeface="Times New Roman" panose="02020603050405020304" pitchFamily="18" charset="0"/>
                          <a:cs typeface="Times New Roman" panose="02020603050405020304" pitchFamily="18" charset="0"/>
                        </a:rPr>
                        <a:t>Về hình thức</a:t>
                      </a:r>
                    </a:p>
                  </a:txBody>
                  <a:tcPr/>
                </a:tc>
                <a:tc>
                  <a:txBody>
                    <a:bodyPr/>
                    <a:lstStyle/>
                    <a:p>
                      <a:pPr>
                        <a:buNone/>
                      </a:pPr>
                      <a:r>
                        <a:rPr lang="en-US" sz="2800">
                          <a:latin typeface="Times New Roman" panose="02020603050405020304" pitchFamily="18" charset="0"/>
                          <a:cs typeface="Times New Roman" panose="02020603050405020304" pitchFamily="18" charset="0"/>
                        </a:rPr>
                        <a:t> </a:t>
                      </a:r>
                      <a:r>
                        <a:rPr lang="vi-VN" altLang="en-US" sz="2800">
                          <a:latin typeface="Times New Roman" panose="02020603050405020304" pitchFamily="18" charset="0"/>
                          <a:cs typeface="Times New Roman" panose="02020603050405020304" pitchFamily="18" charset="0"/>
                        </a:rPr>
                        <a:t>- Đứng cuối đoạn văn.</a:t>
                      </a:r>
                    </a:p>
                    <a:p>
                      <a:pPr>
                        <a:buNone/>
                      </a:pPr>
                      <a:r>
                        <a:rPr lang="vi-VN" alt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Trình bày rõ ràng, </a:t>
                      </a:r>
                      <a:r>
                        <a:rPr lang="vi-VN" altLang="en-US" sz="2800">
                          <a:latin typeface="Times New Roman" panose="02020603050405020304" pitchFamily="18" charset="0"/>
                          <a:cs typeface="Times New Roman" panose="02020603050405020304" pitchFamily="18" charset="0"/>
                        </a:rPr>
                        <a:t>ngắn gọn</a:t>
                      </a:r>
                      <a:r>
                        <a:rPr lang="en-US" sz="2800">
                          <a:latin typeface="Times New Roman" panose="02020603050405020304" pitchFamily="18" charset="0"/>
                          <a:cs typeface="Times New Roman" panose="02020603050405020304" pitchFamily="18" charset="0"/>
                        </a:rPr>
                        <a:t>, </a:t>
                      </a:r>
                      <a:r>
                        <a:rPr lang="vi-VN" altLang="en-US" sz="2800">
                          <a:latin typeface="Times New Roman" panose="02020603050405020304" pitchFamily="18" charset="0"/>
                          <a:cs typeface="Times New Roman" panose="02020603050405020304" pitchFamily="18" charset="0"/>
                        </a:rPr>
                        <a:t>có </a:t>
                      </a:r>
                      <a:r>
                        <a:rPr lang="en-US" sz="2800">
                          <a:latin typeface="Times New Roman" panose="02020603050405020304" pitchFamily="18" charset="0"/>
                          <a:cs typeface="Times New Roman" panose="02020603050405020304" pitchFamily="18" charset="0"/>
                        </a:rPr>
                        <a:t>đủ chủ ngữ- vị ngữ.</a:t>
                      </a:r>
                    </a:p>
                    <a:p>
                      <a:pPr>
                        <a:buNone/>
                      </a:pPr>
                      <a:r>
                        <a:rPr lang="vi-VN" alt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Sử dụng các từ nối chỉ kết luận, tổng kết ở đầu câu như: vì vậy, chính vì vậy, tóm lại,…</a:t>
                      </a: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3541A"/>
          </a:solidFill>
        </p:spPr>
      </p:pic>
      <p:sp>
        <p:nvSpPr>
          <p:cNvPr id="13" name="Rectangle: Rounded Corners 12"/>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p:cNvSpPr/>
          <p:nvPr/>
        </p:nvSpPr>
        <p:spPr>
          <a:xfrm>
            <a:off x="1709420" y="613410"/>
            <a:ext cx="9137015" cy="1568450"/>
          </a:xfrm>
          <a:prstGeom prst="rect">
            <a:avLst/>
          </a:prstGeom>
        </p:spPr>
        <p:txBody>
          <a:bodyPr wrap="square">
            <a:spAutoFit/>
          </a:bodyPr>
          <a:lstStyle/>
          <a:p>
            <a:pPr algn="ctr"/>
            <a:r>
              <a:rPr lang="vi-VN" altLang="en-US" sz="3200" dirty="0">
                <a:solidFill>
                  <a:srgbClr val="FF0000"/>
                </a:solidFill>
                <a:latin typeface="Times New Roman" panose="02020603050405020304" pitchFamily="18" charset="0"/>
                <a:sym typeface="+mn-ea"/>
              </a:rPr>
              <a:t> LƯU Ý:</a:t>
            </a:r>
          </a:p>
          <a:p>
            <a:pPr algn="ctr"/>
            <a:endParaRPr lang="vi-VN" altLang="en-US" sz="3200" dirty="0">
              <a:solidFill>
                <a:srgbClr val="FF0000"/>
              </a:solidFill>
              <a:latin typeface="Times New Roman" panose="02020603050405020304" pitchFamily="18" charset="0"/>
            </a:endParaRPr>
          </a:p>
          <a:p>
            <a:pPr algn="ctr"/>
            <a:r>
              <a:rPr lang="en-SG" sz="3200" dirty="0">
                <a:solidFill>
                  <a:srgbClr val="FF0000"/>
                </a:solidFill>
                <a:latin typeface="Times New Roman" panose="02020603050405020304" pitchFamily="18" charset="0"/>
                <a:cs typeface="Times New Roman" panose="02020603050405020304" pitchFamily="18" charset="0"/>
              </a:rPr>
              <a:t> </a:t>
            </a:r>
            <a:r>
              <a:rPr lang="en-US" altLang="en-US" sz="3200" dirty="0">
                <a:solidFill>
                  <a:srgbClr val="0033CC"/>
                </a:solidFill>
                <a:latin typeface="Times New Roman" panose="02020603050405020304" pitchFamily="18" charset="0"/>
              </a:rPr>
              <a:t> </a:t>
            </a:r>
            <a:endParaRPr lang="en-US" altLang="en-US" sz="3600" i="1" dirty="0">
              <a:solidFill>
                <a:srgbClr val="0033CC"/>
              </a:solidFill>
              <a:cs typeface="Times New Roman" panose="02020603050405020304" pitchFamily="18" charset="0"/>
              <a:sym typeface="Wingdings" panose="05000000000000000000" pitchFamily="2" charset="2"/>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a:fillRect/>
          </a:stretch>
        </p:blipFill>
        <p:spPr>
          <a:xfrm>
            <a:off x="10671983" y="3393829"/>
            <a:ext cx="2281382" cy="3561326"/>
          </a:xfrm>
          <a:prstGeom prst="rect">
            <a:avLst/>
          </a:prstGeom>
        </p:spPr>
      </p:pic>
      <p:pic>
        <p:nvPicPr>
          <p:cNvPr id="16" name="Picture 1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272197" y="4856433"/>
            <a:ext cx="1610151" cy="1610151"/>
          </a:xfrm>
          <a:prstGeom prst="rect">
            <a:avLst/>
          </a:prstGeom>
        </p:spPr>
      </p:pic>
      <p:graphicFrame>
        <p:nvGraphicFramePr>
          <p:cNvPr id="4" name="Table 3"/>
          <p:cNvGraphicFramePr/>
          <p:nvPr/>
        </p:nvGraphicFramePr>
        <p:xfrm>
          <a:off x="711200" y="1124585"/>
          <a:ext cx="6707505" cy="5082540"/>
        </p:xfrm>
        <a:graphic>
          <a:graphicData uri="http://schemas.openxmlformats.org/drawingml/2006/table">
            <a:tbl>
              <a:tblPr firstRow="1" bandRow="1">
                <a:tableStyleId>{5C22544A-7EE6-4342-B048-85BDC9FD1C3A}</a:tableStyleId>
              </a:tblPr>
              <a:tblGrid>
                <a:gridCol w="2137410"/>
                <a:gridCol w="4570095"/>
              </a:tblGrid>
              <a:tr h="1066800">
                <a:tc>
                  <a:txBody>
                    <a:bodyPr/>
                    <a:lstStyle/>
                    <a:p>
                      <a:pPr>
                        <a:buNone/>
                      </a:pPr>
                      <a:r>
                        <a:rPr lang="vi-VN" altLang="en-US" sz="3200">
                          <a:solidFill>
                            <a:srgbClr val="FF0000"/>
                          </a:solidFill>
                          <a:latin typeface="Times New Roman" panose="02020603050405020304" pitchFamily="18" charset="0"/>
                          <a:cs typeface="Times New Roman" panose="02020603050405020304" pitchFamily="18" charset="0"/>
                        </a:rPr>
                        <a:t>Câu chủ đề</a:t>
                      </a:r>
                    </a:p>
                  </a:txBody>
                  <a:tcPr>
                    <a:solidFill>
                      <a:schemeClr val="accent2">
                        <a:lumMod val="60000"/>
                        <a:lumOff val="40000"/>
                      </a:schemeClr>
                    </a:solidFill>
                  </a:tcPr>
                </a:tc>
                <a:tc>
                  <a:txBody>
                    <a:bodyPr/>
                    <a:lstStyle/>
                    <a:p>
                      <a:pPr>
                        <a:buNone/>
                      </a:pPr>
                      <a:r>
                        <a:rPr lang="vi-VN" altLang="en-US" sz="3200">
                          <a:solidFill>
                            <a:srgbClr val="FF0000"/>
                          </a:solidFill>
                          <a:latin typeface="Times New Roman" panose="02020603050405020304" pitchFamily="18" charset="0"/>
                          <a:cs typeface="Times New Roman" panose="02020603050405020304" pitchFamily="18" charset="0"/>
                        </a:rPr>
                        <a:t>Đoạn văn quy nạp</a:t>
                      </a:r>
                    </a:p>
                  </a:txBody>
                  <a:tcPr>
                    <a:solidFill>
                      <a:schemeClr val="accent2">
                        <a:lumMod val="60000"/>
                        <a:lumOff val="40000"/>
                      </a:schemeClr>
                    </a:solidFill>
                  </a:tcPr>
                </a:tc>
              </a:tr>
              <a:tr h="944880">
                <a:tc>
                  <a:txBody>
                    <a:bodyPr/>
                    <a:lstStyle/>
                    <a:p>
                      <a:pPr>
                        <a:buNone/>
                      </a:pPr>
                      <a:r>
                        <a:rPr lang="en-US" sz="2800">
                          <a:latin typeface="Times New Roman" panose="02020603050405020304" pitchFamily="18" charset="0"/>
                          <a:cs typeface="Times New Roman" panose="02020603050405020304" pitchFamily="18" charset="0"/>
                        </a:rPr>
                        <a:t>Về nội dung </a:t>
                      </a:r>
                    </a:p>
                  </a:txBody>
                  <a:tcPr>
                    <a:solidFill>
                      <a:srgbClr val="FFFF00"/>
                    </a:solidFill>
                  </a:tcPr>
                </a:tc>
                <a:tc>
                  <a:txBody>
                    <a:bodyPr/>
                    <a:lstStyle/>
                    <a:p>
                      <a:pPr>
                        <a:buNone/>
                      </a:pPr>
                      <a:r>
                        <a:rPr lang="en-US" sz="2800">
                          <a:latin typeface="Times New Roman" panose="02020603050405020304" pitchFamily="18" charset="0"/>
                          <a:cs typeface="Times New Roman" panose="02020603050405020304" pitchFamily="18" charset="0"/>
                        </a:rPr>
                        <a:t> mang ý khái quát, ý chung</a:t>
                      </a:r>
                    </a:p>
                  </a:txBody>
                  <a:tcPr>
                    <a:solidFill>
                      <a:srgbClr val="FFFF00"/>
                    </a:solidFill>
                  </a:tcPr>
                </a:tc>
              </a:tr>
              <a:tr h="3070860">
                <a:tc>
                  <a:txBody>
                    <a:bodyPr/>
                    <a:lstStyle/>
                    <a:p>
                      <a:pPr>
                        <a:buNone/>
                      </a:pPr>
                      <a:r>
                        <a:rPr lang="vi-VN" altLang="en-US" sz="2800">
                          <a:latin typeface="Times New Roman" panose="02020603050405020304" pitchFamily="18" charset="0"/>
                          <a:cs typeface="Times New Roman" panose="02020603050405020304" pitchFamily="18" charset="0"/>
                        </a:rPr>
                        <a:t>Về hình thức</a:t>
                      </a:r>
                    </a:p>
                  </a:txBody>
                  <a:tcPr/>
                </a:tc>
                <a:tc>
                  <a:txBody>
                    <a:bodyPr/>
                    <a:lstStyle/>
                    <a:p>
                      <a:pPr>
                        <a:buNone/>
                      </a:pPr>
                      <a:r>
                        <a:rPr lang="en-US" sz="2800">
                          <a:latin typeface="Times New Roman" panose="02020603050405020304" pitchFamily="18" charset="0"/>
                          <a:cs typeface="Times New Roman" panose="02020603050405020304" pitchFamily="18" charset="0"/>
                        </a:rPr>
                        <a:t> </a:t>
                      </a:r>
                      <a:r>
                        <a:rPr lang="vi-VN" altLang="en-US" sz="2800">
                          <a:latin typeface="Times New Roman" panose="02020603050405020304" pitchFamily="18" charset="0"/>
                          <a:cs typeface="Times New Roman" panose="02020603050405020304" pitchFamily="18" charset="0"/>
                        </a:rPr>
                        <a:t>- Đứng cuối đoạn văn.</a:t>
                      </a:r>
                    </a:p>
                    <a:p>
                      <a:pPr>
                        <a:buNone/>
                      </a:pPr>
                      <a:r>
                        <a:rPr lang="vi-VN" alt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Trình bày rõ ràng, </a:t>
                      </a:r>
                      <a:r>
                        <a:rPr lang="vi-VN" altLang="en-US" sz="2800">
                          <a:latin typeface="Times New Roman" panose="02020603050405020304" pitchFamily="18" charset="0"/>
                          <a:cs typeface="Times New Roman" panose="02020603050405020304" pitchFamily="18" charset="0"/>
                        </a:rPr>
                        <a:t>ngắn gọn</a:t>
                      </a:r>
                      <a:r>
                        <a:rPr lang="en-US" sz="2800">
                          <a:latin typeface="Times New Roman" panose="02020603050405020304" pitchFamily="18" charset="0"/>
                          <a:cs typeface="Times New Roman" panose="02020603050405020304" pitchFamily="18" charset="0"/>
                        </a:rPr>
                        <a:t>, </a:t>
                      </a:r>
                      <a:r>
                        <a:rPr lang="vi-VN" altLang="en-US" sz="2800">
                          <a:latin typeface="Times New Roman" panose="02020603050405020304" pitchFamily="18" charset="0"/>
                          <a:cs typeface="Times New Roman" panose="02020603050405020304" pitchFamily="18" charset="0"/>
                        </a:rPr>
                        <a:t>có </a:t>
                      </a:r>
                      <a:r>
                        <a:rPr lang="en-US" sz="2800">
                          <a:latin typeface="Times New Roman" panose="02020603050405020304" pitchFamily="18" charset="0"/>
                          <a:cs typeface="Times New Roman" panose="02020603050405020304" pitchFamily="18" charset="0"/>
                        </a:rPr>
                        <a:t>đủ chủ ngữ- vị ngữ.</a:t>
                      </a:r>
                    </a:p>
                    <a:p>
                      <a:pPr>
                        <a:buNone/>
                      </a:pPr>
                      <a:r>
                        <a:rPr lang="vi-VN" alt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Sử dụng các từ nối chỉ kết luận, tổng kết ở đầu câu như: vì vậy, chính vì vậy, tóm lại,…</a:t>
                      </a:r>
                    </a:p>
                  </a:txBody>
                  <a:tcPr/>
                </a:tc>
              </a:tr>
            </a:tbl>
          </a:graphicData>
        </a:graphic>
      </p:graphicFrame>
      <p:graphicFrame>
        <p:nvGraphicFramePr>
          <p:cNvPr id="2" name="Table 1"/>
          <p:cNvGraphicFramePr/>
          <p:nvPr/>
        </p:nvGraphicFramePr>
        <p:xfrm>
          <a:off x="7180580" y="1124585"/>
          <a:ext cx="4453890" cy="5090795"/>
        </p:xfrm>
        <a:graphic>
          <a:graphicData uri="http://schemas.openxmlformats.org/drawingml/2006/table">
            <a:tbl>
              <a:tblPr firstRow="1" bandRow="1">
                <a:tableStyleId>{5C22544A-7EE6-4342-B048-85BDC9FD1C3A}</a:tableStyleId>
              </a:tblPr>
              <a:tblGrid>
                <a:gridCol w="4453890"/>
              </a:tblGrid>
              <a:tr h="1036955">
                <a:tc>
                  <a:txBody>
                    <a:bodyPr/>
                    <a:lstStyle/>
                    <a:p>
                      <a:pPr>
                        <a:buNone/>
                      </a:pPr>
                      <a:r>
                        <a:rPr lang="vi-VN" altLang="en-US" sz="3200">
                          <a:solidFill>
                            <a:srgbClr val="FF0000"/>
                          </a:solidFill>
                          <a:latin typeface="Times New Roman" panose="02020603050405020304" pitchFamily="18" charset="0"/>
                          <a:cs typeface="Times New Roman" panose="02020603050405020304" pitchFamily="18" charset="0"/>
                        </a:rPr>
                        <a:t>Đoạn văn diễn dịch</a:t>
                      </a:r>
                    </a:p>
                  </a:txBody>
                  <a:tcPr>
                    <a:solidFill>
                      <a:schemeClr val="accent2">
                        <a:lumMod val="60000"/>
                        <a:lumOff val="40000"/>
                      </a:schemeClr>
                    </a:solidFill>
                  </a:tcPr>
                </a:tc>
              </a:tr>
              <a:tr h="945515">
                <a:tc>
                  <a:txBody>
                    <a:bodyPr/>
                    <a:lstStyle/>
                    <a:p>
                      <a:pPr>
                        <a:buNone/>
                      </a:pPr>
                      <a:r>
                        <a:rPr lang="en-US" sz="2800">
                          <a:latin typeface="Times New Roman" panose="02020603050405020304" pitchFamily="18" charset="0"/>
                          <a:cs typeface="Times New Roman" panose="02020603050405020304" pitchFamily="18" charset="0"/>
                        </a:rPr>
                        <a:t>mang ý khái quát, ý chung</a:t>
                      </a:r>
                    </a:p>
                  </a:txBody>
                  <a:tcPr>
                    <a:solidFill>
                      <a:srgbClr val="FFFF00"/>
                    </a:solidFill>
                  </a:tcPr>
                </a:tc>
              </a:tr>
              <a:tr h="3108325">
                <a:tc>
                  <a:txBody>
                    <a:bodyPr/>
                    <a:lstStyle/>
                    <a:p>
                      <a:pPr>
                        <a:buNone/>
                      </a:pPr>
                      <a:r>
                        <a:rPr sz="2800">
                          <a:latin typeface="Times New Roman" panose="02020603050405020304" pitchFamily="18" charset="0"/>
                          <a:cs typeface="Times New Roman" panose="02020603050405020304" pitchFamily="18" charset="0"/>
                          <a:sym typeface="+mn-ea"/>
                        </a:rPr>
                        <a:t> </a:t>
                      </a:r>
                      <a:r>
                        <a:rPr lang="vi-VN" sz="2800">
                          <a:latin typeface="Times New Roman" panose="02020603050405020304" pitchFamily="18" charset="0"/>
                          <a:cs typeface="Times New Roman" panose="02020603050405020304" pitchFamily="18" charset="0"/>
                          <a:sym typeface="+mn-ea"/>
                        </a:rPr>
                        <a:t>- Đứng đầu đoạn văn</a:t>
                      </a:r>
                      <a:endParaRPr sz="2800">
                        <a:latin typeface="Times New Roman" panose="02020603050405020304" pitchFamily="18" charset="0"/>
                        <a:cs typeface="Times New Roman" panose="02020603050405020304" pitchFamily="18" charset="0"/>
                        <a:sym typeface="+mn-ea"/>
                      </a:endParaRPr>
                    </a:p>
                    <a:p>
                      <a:pPr>
                        <a:buNone/>
                      </a:pPr>
                      <a:r>
                        <a:rPr lang="vi-VN" sz="2800">
                          <a:latin typeface="Times New Roman" panose="02020603050405020304" pitchFamily="18" charset="0"/>
                          <a:cs typeface="Times New Roman" panose="02020603050405020304" pitchFamily="18" charset="0"/>
                          <a:sym typeface="+mn-ea"/>
                        </a:rPr>
                        <a:t>-</a:t>
                      </a:r>
                      <a:r>
                        <a:rPr sz="2800">
                          <a:latin typeface="Times New Roman" panose="02020603050405020304" pitchFamily="18" charset="0"/>
                          <a:cs typeface="Times New Roman" panose="02020603050405020304" pitchFamily="18" charset="0"/>
                          <a:sym typeface="+mn-ea"/>
                        </a:rPr>
                        <a:t>Trình bày rõ ràng, </a:t>
                      </a:r>
                      <a:r>
                        <a:rPr lang="vi-VN" sz="2800">
                          <a:latin typeface="Times New Roman" panose="02020603050405020304" pitchFamily="18" charset="0"/>
                          <a:cs typeface="Times New Roman" panose="02020603050405020304" pitchFamily="18" charset="0"/>
                          <a:sym typeface="+mn-ea"/>
                        </a:rPr>
                        <a:t>ngắn gọn</a:t>
                      </a:r>
                      <a:r>
                        <a:rPr sz="2800">
                          <a:latin typeface="Times New Roman" panose="02020603050405020304" pitchFamily="18" charset="0"/>
                          <a:cs typeface="Times New Roman" panose="02020603050405020304" pitchFamily="18" charset="0"/>
                          <a:sym typeface="+mn-ea"/>
                        </a:rPr>
                        <a:t>, đầy đủ chủ ngữ- vị ngữ</a:t>
                      </a: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370" y="906780"/>
            <a:ext cx="10972800" cy="582613"/>
          </a:xfrm>
        </p:spPr>
        <p:txBody>
          <a:bodyPr/>
          <a:lstStyle/>
          <a:p>
            <a:r>
              <a:rPr lang="vi-VN" altLang="en-US">
                <a:solidFill>
                  <a:srgbClr val="FF0000"/>
                </a:solidFill>
                <a:latin typeface="Times New Roman" panose="02020603050405020304" pitchFamily="18" charset="0"/>
                <a:cs typeface="Times New Roman" panose="02020603050405020304" pitchFamily="18" charset="0"/>
              </a:rPr>
              <a:t>F3:VẬN DỤNG: (LÀM Ở NHÀ)</a:t>
            </a:r>
            <a:br>
              <a:rPr lang="vi-VN" altLang="en-US">
                <a:solidFill>
                  <a:srgbClr val="FF0000"/>
                </a:solidFill>
                <a:latin typeface="Times New Roman" panose="02020603050405020304" pitchFamily="18" charset="0"/>
                <a:cs typeface="Times New Roman" panose="02020603050405020304" pitchFamily="18" charset="0"/>
              </a:rPr>
            </a:br>
            <a:r>
              <a:rPr lang="vi-VN" altLang="en-US">
                <a:latin typeface="Times New Roman" panose="02020603050405020304" pitchFamily="18" charset="0"/>
                <a:cs typeface="Times New Roman" panose="02020603050405020304" pitchFamily="18" charset="0"/>
              </a:rPr>
              <a:t>Viết đoạn văn diễn dịch hoặc quy nạp</a:t>
            </a:r>
            <a:r>
              <a:rPr lang="vi-VN" altLang="en-US">
                <a:latin typeface="Times New Roman" panose="02020603050405020304" pitchFamily="18" charset="0"/>
                <a:cs typeface="Times New Roman" panose="02020603050405020304" pitchFamily="18" charset="0"/>
                <a:sym typeface="+mn-ea"/>
              </a:rPr>
              <a:t>(5-7 câu)</a:t>
            </a:r>
            <a:r>
              <a:rPr lang="vi-VN" altLang="en-US">
                <a:latin typeface="Times New Roman" panose="02020603050405020304" pitchFamily="18" charset="0"/>
                <a:cs typeface="Times New Roman" panose="02020603050405020304" pitchFamily="18" charset="0"/>
              </a:rPr>
              <a:t> giải thích một hiện tượng tự nhiên. Chú thích rõ kiểu đoạn văn.</a:t>
            </a:r>
          </a:p>
        </p:txBody>
      </p:sp>
      <p:sp>
        <p:nvSpPr>
          <p:cNvPr id="5" name="Title 1"/>
          <p:cNvSpPr>
            <a:spLocks noGrp="1"/>
          </p:cNvSpPr>
          <p:nvPr/>
        </p:nvSpPr>
        <p:spPr>
          <a:xfrm>
            <a:off x="609600" y="2364740"/>
            <a:ext cx="10972800" cy="3460115"/>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vi-VN" altLang="en-US" b="1" u="sng">
                <a:latin typeface="Times New Roman" panose="02020603050405020304" pitchFamily="18" charset="0"/>
                <a:cs typeface="Times New Roman" panose="02020603050405020304" pitchFamily="18" charset="0"/>
              </a:rPr>
              <a:t>Lưu ý viết đoạn văn</a:t>
            </a:r>
            <a:r>
              <a:rPr lang="vi-VN" altLang="en-US">
                <a:latin typeface="Times New Roman" panose="02020603050405020304" pitchFamily="18" charset="0"/>
                <a:cs typeface="Times New Roman" panose="02020603050405020304" pitchFamily="18" charset="0"/>
              </a:rPr>
              <a:t>: </a:t>
            </a:r>
            <a:br>
              <a:rPr lang="vi-VN" altLang="en-US">
                <a:latin typeface="Times New Roman" panose="02020603050405020304" pitchFamily="18" charset="0"/>
                <a:cs typeface="Times New Roman" panose="02020603050405020304" pitchFamily="18" charset="0"/>
              </a:rPr>
            </a:br>
            <a:r>
              <a:rPr lang="vi-VN" altLang="en-US">
                <a:latin typeface="Times New Roman" panose="02020603050405020304" pitchFamily="18" charset="0"/>
                <a:cs typeface="Times New Roman" panose="02020603050405020304" pitchFamily="18" charset="0"/>
              </a:rPr>
              <a:t>- </a:t>
            </a:r>
            <a:r>
              <a:rPr lang="vi-VN" altLang="en-US" b="1">
                <a:solidFill>
                  <a:srgbClr val="FF0000"/>
                </a:solidFill>
                <a:latin typeface="Times New Roman" panose="02020603050405020304" pitchFamily="18" charset="0"/>
                <a:cs typeface="Times New Roman" panose="02020603050405020304" pitchFamily="18" charset="0"/>
              </a:rPr>
              <a:t>Mở đoạn</a:t>
            </a:r>
            <a:r>
              <a:rPr lang="vi-VN" altLang="en-US">
                <a:latin typeface="Times New Roman" panose="02020603050405020304" pitchFamily="18" charset="0"/>
                <a:cs typeface="Times New Roman" panose="02020603050405020304" pitchFamily="18" charset="0"/>
              </a:rPr>
              <a:t> (có thể là câu chủ đề): giới thiệu tên hiện tượng tự  nhiên.</a:t>
            </a:r>
            <a:br>
              <a:rPr lang="vi-VN" altLang="en-US">
                <a:latin typeface="Times New Roman" panose="02020603050405020304" pitchFamily="18" charset="0"/>
                <a:cs typeface="Times New Roman" panose="02020603050405020304" pitchFamily="18" charset="0"/>
              </a:rPr>
            </a:br>
            <a:r>
              <a:rPr lang="vi-VN" altLang="en-US">
                <a:latin typeface="Times New Roman" panose="02020603050405020304" pitchFamily="18" charset="0"/>
                <a:cs typeface="Times New Roman" panose="02020603050405020304" pitchFamily="18" charset="0"/>
              </a:rPr>
              <a:t>- </a:t>
            </a:r>
            <a:r>
              <a:rPr lang="vi-VN" altLang="en-US" b="1">
                <a:solidFill>
                  <a:srgbClr val="FF0000"/>
                </a:solidFill>
                <a:latin typeface="Times New Roman" panose="02020603050405020304" pitchFamily="18" charset="0"/>
                <a:cs typeface="Times New Roman" panose="02020603050405020304" pitchFamily="18" charset="0"/>
              </a:rPr>
              <a:t>Thân đoạn</a:t>
            </a:r>
            <a:r>
              <a:rPr lang="vi-VN" altLang="en-US">
                <a:latin typeface="Times New Roman" panose="02020603050405020304" pitchFamily="18" charset="0"/>
                <a:cs typeface="Times New Roman" panose="02020603050405020304" pitchFamily="18" charset="0"/>
              </a:rPr>
              <a:t>: các câu văn nêu nguyên nhân hoặc cơ chế hình thành của hiện tượng tự nhiên.</a:t>
            </a:r>
            <a:br>
              <a:rPr lang="vi-VN" altLang="en-US">
                <a:latin typeface="Times New Roman" panose="02020603050405020304" pitchFamily="18" charset="0"/>
                <a:cs typeface="Times New Roman" panose="02020603050405020304" pitchFamily="18" charset="0"/>
              </a:rPr>
            </a:br>
            <a:r>
              <a:rPr lang="vi-VN" altLang="en-US">
                <a:latin typeface="Times New Roman" panose="02020603050405020304" pitchFamily="18" charset="0"/>
                <a:cs typeface="Times New Roman" panose="02020603050405020304" pitchFamily="18" charset="0"/>
              </a:rPr>
              <a:t>- </a:t>
            </a:r>
            <a:r>
              <a:rPr lang="vi-VN" altLang="en-US" b="1">
                <a:solidFill>
                  <a:srgbClr val="FF0000"/>
                </a:solidFill>
                <a:latin typeface="Times New Roman" panose="02020603050405020304" pitchFamily="18" charset="0"/>
                <a:cs typeface="Times New Roman" panose="02020603050405020304" pitchFamily="18" charset="0"/>
              </a:rPr>
              <a:t>Kết đoạn </a:t>
            </a:r>
            <a:r>
              <a:rPr lang="vi-VN" altLang="en-US">
                <a:latin typeface="Times New Roman" panose="02020603050405020304" pitchFamily="18" charset="0"/>
                <a:cs typeface="Times New Roman" panose="02020603050405020304" pitchFamily="18" charset="0"/>
              </a:rPr>
              <a:t>(có thể là câu chủ đề): kết luận về hiện tượng tự nhiên.</a:t>
            </a:r>
            <a:br>
              <a:rPr lang="vi-VN" altLang="en-US">
                <a:latin typeface="Times New Roman" panose="02020603050405020304" pitchFamily="18" charset="0"/>
                <a:cs typeface="Times New Roman" panose="02020603050405020304" pitchFamily="18" charset="0"/>
              </a:rPr>
            </a:br>
            <a:endParaRPr lang="vi-VN" altLang="en-US">
              <a:latin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淘宝网chenying0907出品 2"/>
          <p:cNvSpPr/>
          <p:nvPr/>
        </p:nvSpPr>
        <p:spPr>
          <a:xfrm>
            <a:off x="5230637" y="1926507"/>
            <a:ext cx="6756575" cy="2948796"/>
          </a:xfrm>
          <a:prstGeom prst="rect">
            <a:avLst/>
          </a:prstGeom>
          <a:solidFill>
            <a:srgbClr val="5B9BD5">
              <a:alpha val="7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6" name="淘宝网chenying0907出品 4"/>
          <p:cNvSpPr/>
          <p:nvPr/>
        </p:nvSpPr>
        <p:spPr>
          <a:xfrm>
            <a:off x="5872480" y="861695"/>
            <a:ext cx="6115050" cy="5600700"/>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pic>
        <p:nvPicPr>
          <p:cNvPr id="7" name="图片 1"/>
          <p:cNvPicPr>
            <a:picLocks noChangeAspect="1"/>
          </p:cNvPicPr>
          <p:nvPr/>
        </p:nvPicPr>
        <p:blipFill rotWithShape="1">
          <a:blip r:embed="rId4" cstate="screen"/>
          <a:srcRect/>
          <a:stretch>
            <a:fillRect/>
          </a:stretch>
        </p:blipFill>
        <p:spPr>
          <a:xfrm>
            <a:off x="5620290" y="146520"/>
            <a:ext cx="3008361" cy="5092229"/>
          </a:xfrm>
          <a:prstGeom prst="rect">
            <a:avLst/>
          </a:prstGeom>
        </p:spPr>
      </p:pic>
      <p:sp>
        <p:nvSpPr>
          <p:cNvPr id="8" name="淘宝网chenying0907出品 3"/>
          <p:cNvSpPr/>
          <p:nvPr/>
        </p:nvSpPr>
        <p:spPr>
          <a:xfrm>
            <a:off x="5986463" y="2110154"/>
            <a:ext cx="5758367" cy="2546251"/>
          </a:xfrm>
          <a:prstGeom prst="rect">
            <a:avLst/>
          </a:prstGeom>
          <a:solidFill>
            <a:sysClr val="window" lastClr="FFFFFF"/>
          </a:solidFill>
          <a:ln w="12700" cap="flat" cmpd="sng" algn="ctr">
            <a:solidFill>
              <a:srgbClr val="ED7D3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pic>
        <p:nvPicPr>
          <p:cNvPr id="10" name="Google Shape;164;p9"/>
          <p:cNvPicPr preferRelativeResize="0"/>
          <p:nvPr/>
        </p:nvPicPr>
        <p:blipFill rotWithShape="1">
          <a:blip r:embed="rId5"/>
          <a:srcRect l="15285" t="10430" r="46645" b="11190"/>
          <a:stretch>
            <a:fillRect/>
          </a:stretch>
        </p:blipFill>
        <p:spPr>
          <a:xfrm>
            <a:off x="0" y="862345"/>
            <a:ext cx="5082595" cy="4729478"/>
          </a:xfrm>
          <a:prstGeom prst="rect">
            <a:avLst/>
          </a:prstGeom>
          <a:noFill/>
          <a:ln>
            <a:noFill/>
          </a:ln>
        </p:spPr>
      </p:pic>
      <p:sp>
        <p:nvSpPr>
          <p:cNvPr id="16" name="PA_菱形 1"/>
          <p:cNvSpPr/>
          <p:nvPr>
            <p:custDataLst>
              <p:tags r:id="rId1"/>
            </p:custDataLst>
          </p:nvPr>
        </p:nvSpPr>
        <p:spPr>
          <a:xfrm>
            <a:off x="667231" y="1111589"/>
            <a:ext cx="3834635" cy="4044752"/>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Lato Light"/>
              <a:ea typeface="SimSun" panose="02010600030101010101" pitchFamily="2" charset="-122"/>
              <a:cs typeface="+mn-cs"/>
            </a:endParaRPr>
          </a:p>
        </p:txBody>
      </p:sp>
      <p:sp>
        <p:nvSpPr>
          <p:cNvPr id="18" name="淘宝网chenying0907出品 14"/>
          <p:cNvSpPr txBox="1"/>
          <p:nvPr/>
        </p:nvSpPr>
        <p:spPr>
          <a:xfrm>
            <a:off x="949176" y="2692634"/>
            <a:ext cx="3271839"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4400" b="0" i="0" u="none" strike="noStrike" kern="1200" cap="none" spc="0" normalizeH="0" baseline="0" noProof="0" dirty="0">
                <a:ln>
                  <a:noFill/>
                </a:ln>
                <a:solidFill>
                  <a:srgbClr val="44546A"/>
                </a:solidFill>
                <a:effectLst/>
                <a:uLnTx/>
                <a:uFillTx/>
                <a:latin typeface="Times New Roman" panose="02020603050405020304" pitchFamily="18" charset="0"/>
                <a:ea typeface="方正清刻本悦宋简体" panose="02000000000000000000" pitchFamily="2" charset="-122"/>
                <a:cs typeface="Times New Roman" panose="02020603050405020304" pitchFamily="18" charset="0"/>
              </a:rPr>
              <a:t>F3</a:t>
            </a:r>
          </a:p>
        </p:txBody>
      </p:sp>
      <p:sp>
        <p:nvSpPr>
          <p:cNvPr id="11" name="Rectangle 3"/>
          <p:cNvSpPr>
            <a:spLocks noGrp="1" noChangeArrowheads="1"/>
          </p:cNvSpPr>
          <p:nvPr>
            <p:ph idx="1"/>
          </p:nvPr>
        </p:nvSpPr>
        <p:spPr>
          <a:xfrm>
            <a:off x="6185535" y="2005330"/>
            <a:ext cx="8229600" cy="4631055"/>
          </a:xfrm>
        </p:spPr>
        <p:txBody>
          <a:bodyPr>
            <a:normAutofit lnSpcReduction="10000"/>
          </a:bodyPr>
          <a:lstStyle/>
          <a:p>
            <a:pPr marL="0" indent="0" eaLnBrk="1" hangingPunct="1">
              <a:lnSpc>
                <a:spcPct val="90000"/>
              </a:lnSpc>
              <a:buFontTx/>
              <a:buNone/>
            </a:pPr>
            <a:r>
              <a:rPr lang="vi-VN" altLang="en-US" sz="2400" b="1" dirty="0">
                <a:solidFill>
                  <a:srgbClr val="6600CC"/>
                </a:solidFill>
                <a:latin typeface="Times New Roman" panose="02020603050405020304" pitchFamily="18" charset="0"/>
              </a:rPr>
              <a:t>1. Làm Bt vận dụng.</a:t>
            </a:r>
          </a:p>
          <a:p>
            <a:pPr marL="0" indent="0" eaLnBrk="1" hangingPunct="1">
              <a:lnSpc>
                <a:spcPct val="90000"/>
              </a:lnSpc>
              <a:buFontTx/>
              <a:buNone/>
            </a:pPr>
            <a:r>
              <a:rPr lang="vi-VN" altLang="en-US" sz="2400" b="1" dirty="0">
                <a:solidFill>
                  <a:srgbClr val="6600CC"/>
                </a:solidFill>
                <a:latin typeface="Times New Roman" panose="02020603050405020304" pitchFamily="18" charset="0"/>
              </a:rPr>
              <a:t>2.Xem lại hai kiểu đoạn văn song song,</a:t>
            </a:r>
          </a:p>
          <a:p>
            <a:pPr marL="0" indent="0" eaLnBrk="1" hangingPunct="1">
              <a:lnSpc>
                <a:spcPct val="90000"/>
              </a:lnSpc>
              <a:buFontTx/>
              <a:buNone/>
            </a:pPr>
            <a:r>
              <a:rPr lang="vi-VN" altLang="en-US" sz="2400" b="1" dirty="0">
                <a:solidFill>
                  <a:srgbClr val="6600CC"/>
                </a:solidFill>
                <a:latin typeface="Times New Roman" panose="02020603050405020304" pitchFamily="18" charset="0"/>
              </a:rPr>
              <a:t> đoạn văn phối hợp.</a:t>
            </a:r>
            <a:endParaRPr lang="en-US" altLang="en-US" sz="2400" b="1" dirty="0">
              <a:solidFill>
                <a:srgbClr val="6600CC"/>
              </a:solidFill>
              <a:latin typeface="Times New Roman" panose="02020603050405020304" pitchFamily="18" charset="0"/>
            </a:endParaRPr>
          </a:p>
          <a:p>
            <a:pPr marL="0" indent="0" eaLnBrk="1" hangingPunct="1">
              <a:lnSpc>
                <a:spcPct val="90000"/>
              </a:lnSpc>
              <a:buFontTx/>
              <a:buNone/>
            </a:pPr>
            <a:r>
              <a:rPr lang="vi-VN" altLang="en-US" sz="2400" b="1" dirty="0" err="1">
                <a:solidFill>
                  <a:srgbClr val="6600CC"/>
                </a:solidFill>
                <a:latin typeface="Times New Roman" panose="02020603050405020304" pitchFamily="18" charset="0"/>
              </a:rPr>
              <a:t>3. </a:t>
            </a:r>
            <a:r>
              <a:rPr lang="en-US" altLang="en-US" sz="2400" b="1" dirty="0" err="1">
                <a:solidFill>
                  <a:srgbClr val="6600CC"/>
                </a:solidFill>
                <a:latin typeface="Times New Roman" panose="02020603050405020304" pitchFamily="18" charset="0"/>
              </a:rPr>
              <a:t>Hoàn</a:t>
            </a:r>
            <a:r>
              <a:rPr lang="en-US" altLang="en-US" sz="2400" b="1" dirty="0">
                <a:solidFill>
                  <a:srgbClr val="6600CC"/>
                </a:solidFill>
                <a:latin typeface="Times New Roman" panose="02020603050405020304" pitchFamily="18" charset="0"/>
              </a:rPr>
              <a:t> </a:t>
            </a:r>
            <a:r>
              <a:rPr lang="en-US" altLang="en-US" sz="2400" b="1" dirty="0" err="1">
                <a:solidFill>
                  <a:srgbClr val="6600CC"/>
                </a:solidFill>
                <a:latin typeface="Times New Roman" panose="02020603050405020304" pitchFamily="18" charset="0"/>
              </a:rPr>
              <a:t>chỉnh</a:t>
            </a:r>
            <a:r>
              <a:rPr lang="en-US" altLang="en-US" sz="2400" b="1" dirty="0">
                <a:solidFill>
                  <a:srgbClr val="6600CC"/>
                </a:solidFill>
                <a:latin typeface="Times New Roman" panose="02020603050405020304" pitchFamily="18" charset="0"/>
              </a:rPr>
              <a:t> </a:t>
            </a:r>
            <a:r>
              <a:rPr lang="en-US" altLang="en-US" sz="2400" b="1" dirty="0" err="1">
                <a:solidFill>
                  <a:srgbClr val="6600CC"/>
                </a:solidFill>
                <a:latin typeface="Times New Roman" panose="02020603050405020304" pitchFamily="18" charset="0"/>
              </a:rPr>
              <a:t>bài</a:t>
            </a:r>
            <a:r>
              <a:rPr lang="en-US" altLang="en-US" sz="2400" b="1" dirty="0">
                <a:solidFill>
                  <a:srgbClr val="6600CC"/>
                </a:solidFill>
                <a:latin typeface="Times New Roman" panose="02020603050405020304" pitchFamily="18" charset="0"/>
              </a:rPr>
              <a:t> </a:t>
            </a:r>
            <a:r>
              <a:rPr lang="en-US" altLang="en-US" sz="2400" b="1" dirty="0" err="1">
                <a:solidFill>
                  <a:srgbClr val="6600CC"/>
                </a:solidFill>
                <a:latin typeface="Times New Roman" panose="02020603050405020304" pitchFamily="18" charset="0"/>
              </a:rPr>
              <a:t>tập</a:t>
            </a:r>
            <a:r>
              <a:rPr lang="vi-VN" altLang="en-US" sz="2400" b="1" dirty="0" err="1">
                <a:solidFill>
                  <a:srgbClr val="6600CC"/>
                </a:solidFill>
                <a:latin typeface="Times New Roman" panose="02020603050405020304" pitchFamily="18" charset="0"/>
              </a:rPr>
              <a:t> SGK</a:t>
            </a:r>
            <a:r>
              <a:rPr lang="en-US" altLang="en-US" sz="2400" b="1" dirty="0">
                <a:solidFill>
                  <a:srgbClr val="6600CC"/>
                </a:solidFill>
                <a:latin typeface="Times New Roman" panose="02020603050405020304" pitchFamily="18" charset="0"/>
              </a:rPr>
              <a:t>.</a:t>
            </a:r>
          </a:p>
          <a:p>
            <a:pPr marL="0" indent="0" eaLnBrk="1" hangingPunct="1">
              <a:lnSpc>
                <a:spcPct val="90000"/>
              </a:lnSpc>
              <a:buFontTx/>
              <a:buNone/>
            </a:pPr>
            <a:r>
              <a:rPr lang="vi-VN" altLang="en-US" sz="2400" b="1" dirty="0">
                <a:solidFill>
                  <a:srgbClr val="6600CC"/>
                </a:solidFill>
                <a:latin typeface="Times New Roman" panose="02020603050405020304" pitchFamily="18" charset="0"/>
              </a:rPr>
              <a:t>4.Soạn bài:Những điều bí ẩn trong tập </a:t>
            </a:r>
          </a:p>
          <a:p>
            <a:pPr marL="0" indent="0" eaLnBrk="1" hangingPunct="1">
              <a:lnSpc>
                <a:spcPct val="90000"/>
              </a:lnSpc>
              <a:buFontTx/>
              <a:buNone/>
            </a:pPr>
            <a:r>
              <a:rPr lang="vi-VN" altLang="en-US" sz="2400" b="1" dirty="0">
                <a:solidFill>
                  <a:srgbClr val="6600CC"/>
                </a:solidFill>
                <a:latin typeface="Times New Roman" panose="02020603050405020304" pitchFamily="18" charset="0"/>
              </a:rPr>
              <a:t>tính di cư của loài chim (Soạn câu hỏi để</a:t>
            </a:r>
          </a:p>
          <a:p>
            <a:pPr marL="0" indent="0" eaLnBrk="1" hangingPunct="1">
              <a:lnSpc>
                <a:spcPct val="90000"/>
              </a:lnSpc>
              <a:buFontTx/>
              <a:buNone/>
            </a:pPr>
            <a:r>
              <a:rPr lang="vi-VN" altLang="en-US" sz="2400" b="1" dirty="0">
                <a:solidFill>
                  <a:srgbClr val="6600CC"/>
                </a:solidFill>
                <a:latin typeface="Times New Roman" panose="02020603050405020304" pitchFamily="18" charset="0"/>
              </a:rPr>
              <a:t> tiết sau báo cáo).</a:t>
            </a:r>
          </a:p>
          <a:p>
            <a:pPr marL="0" indent="0" eaLnBrk="1" hangingPunct="1">
              <a:lnSpc>
                <a:spcPct val="90000"/>
              </a:lnSpc>
              <a:buFontTx/>
              <a:buNone/>
            </a:pPr>
            <a:endParaRPr lang="vi-VN" altLang="en-US" sz="2400" b="1" i="1" dirty="0">
              <a:solidFill>
                <a:schemeClr val="tx1"/>
              </a:solidFill>
              <a:latin typeface="Times New Roman" panose="02020603050405020304" pitchFamily="18" charset="0"/>
            </a:endParaRPr>
          </a:p>
          <a:p>
            <a:pPr marL="0" indent="0" eaLnBrk="1" hangingPunct="1">
              <a:lnSpc>
                <a:spcPct val="90000"/>
              </a:lnSpc>
              <a:buFontTx/>
              <a:buNone/>
            </a:pPr>
            <a:r>
              <a:rPr lang="vi-VN" altLang="en-US" sz="2400" b="1" i="1" dirty="0">
                <a:solidFill>
                  <a:schemeClr val="tx1"/>
                </a:solidFill>
                <a:latin typeface="Times New Roman" panose="02020603050405020304" pitchFamily="18" charset="0"/>
              </a:rPr>
              <a:t>NHÓM 1,2: BÁO CÁO CÂU HỎI 1,2</a:t>
            </a:r>
          </a:p>
          <a:p>
            <a:pPr marL="0" indent="0" eaLnBrk="1" hangingPunct="1">
              <a:lnSpc>
                <a:spcPct val="90000"/>
              </a:lnSpc>
              <a:buFontTx/>
              <a:buNone/>
            </a:pPr>
            <a:r>
              <a:rPr lang="vi-VN" altLang="en-US" sz="2400" b="1" i="1" dirty="0">
                <a:solidFill>
                  <a:schemeClr val="tx1"/>
                </a:solidFill>
                <a:latin typeface="Times New Roman" panose="02020603050405020304" pitchFamily="18" charset="0"/>
              </a:rPr>
              <a:t>NHÓM 3,4: BÁO CÁO CÂU HỎI 3,4</a:t>
            </a:r>
          </a:p>
          <a:p>
            <a:pPr marL="0" indent="0" eaLnBrk="1" hangingPunct="1">
              <a:lnSpc>
                <a:spcPct val="90000"/>
              </a:lnSpc>
              <a:buFontTx/>
              <a:buNone/>
            </a:pPr>
            <a:r>
              <a:rPr lang="vi-VN" altLang="en-US" sz="2400" b="1" i="1" dirty="0">
                <a:solidFill>
                  <a:schemeClr val="tx1"/>
                </a:solidFill>
                <a:latin typeface="Times New Roman" panose="02020603050405020304" pitchFamily="18" charset="0"/>
              </a:rPr>
              <a:t>NHÓM 5: BÁO CÁO CÂU HỎI 5</a:t>
            </a:r>
            <a:endParaRPr lang="en-US" altLang="en-US" sz="2400" b="1" i="1" dirty="0">
              <a:solidFill>
                <a:schemeClr val="tx1"/>
              </a:solidFill>
              <a:latin typeface="Times New Roman" panose="02020603050405020304" pitchFamily="18" charset="0"/>
            </a:endParaRPr>
          </a:p>
          <a:p>
            <a:pPr marL="609600" indent="-609600" eaLnBrk="1" hangingPunct="1">
              <a:lnSpc>
                <a:spcPct val="90000"/>
              </a:lnSpc>
              <a:buFontTx/>
              <a:buNone/>
            </a:pPr>
            <a:r>
              <a:rPr lang="en-US" altLang="en-US" sz="2400" b="1" dirty="0">
                <a:solidFill>
                  <a:srgbClr val="6600CC"/>
                </a:solidFill>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par>
                                <p:cTn id="14" presetID="10" presetClass="entr" presetSubtype="0" fill="hold"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 calcmode="lin" valueType="num">
                                      <p:cBhvr additive="base">
                                        <p:cTn id="2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 calcmode="lin" valueType="num">
                                      <p:cBhvr additive="base">
                                        <p:cTn id="3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 calcmode="lin" valueType="num">
                                      <p:cBhvr additive="base">
                                        <p:cTn id="3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4" end="4"/>
                                            </p:txEl>
                                          </p:spTgt>
                                        </p:tgtEl>
                                        <p:attrNameLst>
                                          <p:attrName>style.visibility</p:attrName>
                                        </p:attrNameLst>
                                      </p:cBhvr>
                                      <p:to>
                                        <p:strVal val="visible"/>
                                      </p:to>
                                    </p:set>
                                    <p:anim calcmode="lin" valueType="num">
                                      <p:cBhvr additive="base">
                                        <p:cTn id="4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xEl>
                                              <p:pRg st="5" end="5"/>
                                            </p:txEl>
                                          </p:spTgt>
                                        </p:tgtEl>
                                        <p:attrNameLst>
                                          <p:attrName>style.visibility</p:attrName>
                                        </p:attrNameLst>
                                      </p:cBhvr>
                                      <p:to>
                                        <p:strVal val="visible"/>
                                      </p:to>
                                    </p:set>
                                    <p:anim calcmode="lin" valueType="num">
                                      <p:cBhvr additive="base">
                                        <p:cTn id="51"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1">
                                            <p:txEl>
                                              <p:pRg st="6" end="6"/>
                                            </p:txEl>
                                          </p:spTgt>
                                        </p:tgtEl>
                                        <p:attrNameLst>
                                          <p:attrName>style.visibility</p:attrName>
                                        </p:attrNameLst>
                                      </p:cBhvr>
                                      <p:to>
                                        <p:strVal val="visible"/>
                                      </p:to>
                                    </p:set>
                                    <p:anim calcmode="lin" valueType="num">
                                      <p:cBhvr additive="base">
                                        <p:cTn id="57"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1">
                                            <p:txEl>
                                              <p:pRg st="8" end="8"/>
                                            </p:txEl>
                                          </p:spTgt>
                                        </p:tgtEl>
                                        <p:attrNameLst>
                                          <p:attrName>style.visibility</p:attrName>
                                        </p:attrNameLst>
                                      </p:cBhvr>
                                      <p:to>
                                        <p:strVal val="visible"/>
                                      </p:to>
                                    </p:set>
                                    <p:anim calcmode="lin" valueType="num">
                                      <p:cBhvr additive="base">
                                        <p:cTn id="63"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1">
                                            <p:txEl>
                                              <p:pRg st="9" end="9"/>
                                            </p:txEl>
                                          </p:spTgt>
                                        </p:tgtEl>
                                        <p:attrNameLst>
                                          <p:attrName>style.visibility</p:attrName>
                                        </p:attrNameLst>
                                      </p:cBhvr>
                                      <p:to>
                                        <p:strVal val="visible"/>
                                      </p:to>
                                    </p:set>
                                    <p:anim calcmode="lin" valueType="num">
                                      <p:cBhvr additive="base">
                                        <p:cTn id="69"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1">
                                            <p:txEl>
                                              <p:pRg st="10" end="10"/>
                                            </p:txEl>
                                          </p:spTgt>
                                        </p:tgtEl>
                                        <p:attrNameLst>
                                          <p:attrName>style.visibility</p:attrName>
                                        </p:attrNameLst>
                                      </p:cBhvr>
                                      <p:to>
                                        <p:strVal val="visible"/>
                                      </p:to>
                                    </p:set>
                                    <p:anim calcmode="lin" valueType="num">
                                      <p:cBhvr additive="base">
                                        <p:cTn id="75" dur="5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1">
                                            <p:txEl>
                                              <p:pRg st="11" end="11"/>
                                            </p:txEl>
                                          </p:spTgt>
                                        </p:tgtEl>
                                        <p:attrNameLst>
                                          <p:attrName>style.visibility</p:attrName>
                                        </p:attrNameLst>
                                      </p:cBhvr>
                                      <p:to>
                                        <p:strVal val="visible"/>
                                      </p:to>
                                    </p:set>
                                    <p:anim calcmode="lin" valueType="num">
                                      <p:cBhvr additive="base">
                                        <p:cTn id="81" dur="5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1">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8"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4294967295"/>
          </p:nvPr>
        </p:nvPicPr>
        <p:blipFill>
          <a:blip r:embed="rId3"/>
          <a:stretch>
            <a:fillRect/>
          </a:stretch>
        </p:blipFill>
        <p:spPr>
          <a:xfrm>
            <a:off x="0" y="0"/>
            <a:ext cx="12040235" cy="6776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grpSp>
        <p:nvGrpSpPr>
          <p:cNvPr id="2" name="Google Shape;2725;p41"/>
          <p:cNvGrpSpPr/>
          <p:nvPr/>
        </p:nvGrpSpPr>
        <p:grpSpPr>
          <a:xfrm>
            <a:off x="10187483" y="5359401"/>
            <a:ext cx="1999380" cy="1507105"/>
            <a:chOff x="7634175" y="2806726"/>
            <a:chExt cx="1499535" cy="2349591"/>
          </a:xfrm>
        </p:grpSpPr>
        <p:sp>
          <p:nvSpPr>
            <p:cNvPr id="2726" name="Google Shape;2726;p41"/>
            <p:cNvSpPr/>
            <p:nvPr/>
          </p:nvSpPr>
          <p:spPr>
            <a:xfrm>
              <a:off x="7634175" y="3583051"/>
              <a:ext cx="1499535" cy="1573266"/>
            </a:xfrm>
            <a:custGeom>
              <a:avLst/>
              <a:gdLst/>
              <a:ahLst/>
              <a:cxnLst/>
              <a:rect l="l" t="t" r="r" b="b"/>
              <a:pathLst>
                <a:path w="35042" h="36765" extrusionOk="0">
                  <a:moveTo>
                    <a:pt x="538" y="552"/>
                  </a:moveTo>
                  <a:lnTo>
                    <a:pt x="538" y="552"/>
                  </a:lnTo>
                  <a:cubicBezTo>
                    <a:pt x="2516" y="1227"/>
                    <a:pt x="4418" y="2097"/>
                    <a:pt x="6212" y="3126"/>
                  </a:cubicBezTo>
                  <a:cubicBezTo>
                    <a:pt x="8127" y="4192"/>
                    <a:pt x="9907" y="5454"/>
                    <a:pt x="11589" y="6810"/>
                  </a:cubicBezTo>
                  <a:cubicBezTo>
                    <a:pt x="12441" y="7474"/>
                    <a:pt x="13250" y="8192"/>
                    <a:pt x="14055" y="8902"/>
                  </a:cubicBezTo>
                  <a:cubicBezTo>
                    <a:pt x="14834" y="9642"/>
                    <a:pt x="15621" y="10375"/>
                    <a:pt x="16365" y="11143"/>
                  </a:cubicBezTo>
                  <a:cubicBezTo>
                    <a:pt x="17870" y="12666"/>
                    <a:pt x="19298" y="14254"/>
                    <a:pt x="20665" y="15882"/>
                  </a:cubicBezTo>
                  <a:cubicBezTo>
                    <a:pt x="23417" y="19124"/>
                    <a:pt x="25973" y="22511"/>
                    <a:pt x="28345" y="26002"/>
                  </a:cubicBezTo>
                  <a:cubicBezTo>
                    <a:pt x="30720" y="29483"/>
                    <a:pt x="32953" y="33109"/>
                    <a:pt x="34988" y="36721"/>
                  </a:cubicBezTo>
                  <a:lnTo>
                    <a:pt x="33403" y="36126"/>
                  </a:lnTo>
                  <a:cubicBezTo>
                    <a:pt x="32888" y="35930"/>
                    <a:pt x="32377" y="35749"/>
                    <a:pt x="31859" y="35517"/>
                  </a:cubicBezTo>
                  <a:lnTo>
                    <a:pt x="30303" y="34857"/>
                  </a:lnTo>
                  <a:cubicBezTo>
                    <a:pt x="29788" y="34632"/>
                    <a:pt x="29291" y="34381"/>
                    <a:pt x="28780" y="34142"/>
                  </a:cubicBezTo>
                  <a:cubicBezTo>
                    <a:pt x="26750" y="33193"/>
                    <a:pt x="24817" y="32075"/>
                    <a:pt x="22964" y="30865"/>
                  </a:cubicBezTo>
                  <a:cubicBezTo>
                    <a:pt x="19262" y="28428"/>
                    <a:pt x="15955" y="25520"/>
                    <a:pt x="13025" y="22325"/>
                  </a:cubicBezTo>
                  <a:cubicBezTo>
                    <a:pt x="10121" y="19113"/>
                    <a:pt x="7601" y="15603"/>
                    <a:pt x="5491" y="11894"/>
                  </a:cubicBezTo>
                  <a:cubicBezTo>
                    <a:pt x="3456" y="8276"/>
                    <a:pt x="1700" y="4487"/>
                    <a:pt x="538" y="552"/>
                  </a:cubicBezTo>
                  <a:close/>
                  <a:moveTo>
                    <a:pt x="1" y="1"/>
                  </a:moveTo>
                  <a:lnTo>
                    <a:pt x="81" y="317"/>
                  </a:lnTo>
                  <a:cubicBezTo>
                    <a:pt x="606" y="2383"/>
                    <a:pt x="1317" y="4392"/>
                    <a:pt x="2126" y="6372"/>
                  </a:cubicBezTo>
                  <a:cubicBezTo>
                    <a:pt x="2938" y="8348"/>
                    <a:pt x="3856" y="10288"/>
                    <a:pt x="4900" y="12173"/>
                  </a:cubicBezTo>
                  <a:cubicBezTo>
                    <a:pt x="6989" y="15937"/>
                    <a:pt x="9486" y="19527"/>
                    <a:pt x="12467" y="22757"/>
                  </a:cubicBezTo>
                  <a:cubicBezTo>
                    <a:pt x="13964" y="24363"/>
                    <a:pt x="15527" y="25926"/>
                    <a:pt x="17242" y="27340"/>
                  </a:cubicBezTo>
                  <a:cubicBezTo>
                    <a:pt x="18972" y="28736"/>
                    <a:pt x="20752" y="30085"/>
                    <a:pt x="22670" y="31253"/>
                  </a:cubicBezTo>
                  <a:cubicBezTo>
                    <a:pt x="26474" y="33646"/>
                    <a:pt x="30607" y="35502"/>
                    <a:pt x="35042" y="36764"/>
                  </a:cubicBezTo>
                  <a:cubicBezTo>
                    <a:pt x="33243" y="32910"/>
                    <a:pt x="31115" y="29305"/>
                    <a:pt x="28805" y="25744"/>
                  </a:cubicBezTo>
                  <a:cubicBezTo>
                    <a:pt x="26470" y="22210"/>
                    <a:pt x="23958" y="18765"/>
                    <a:pt x="21125" y="15545"/>
                  </a:cubicBezTo>
                  <a:cubicBezTo>
                    <a:pt x="18294" y="12326"/>
                    <a:pt x="15176" y="9316"/>
                    <a:pt x="11753" y="6636"/>
                  </a:cubicBezTo>
                  <a:cubicBezTo>
                    <a:pt x="8333" y="3957"/>
                    <a:pt x="4552" y="1617"/>
                    <a:pt x="327" y="116"/>
                  </a:cubicBezTo>
                  <a:lnTo>
                    <a:pt x="1" y="1"/>
                  </a:lnTo>
                  <a:close/>
                </a:path>
              </a:pathLst>
            </a:custGeom>
            <a:solidFill>
              <a:schemeClr val="hlink"/>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27" name="Google Shape;2727;p41"/>
            <p:cNvSpPr/>
            <p:nvPr/>
          </p:nvSpPr>
          <p:spPr>
            <a:xfrm>
              <a:off x="7645558" y="3594990"/>
              <a:ext cx="1487082" cy="1560386"/>
            </a:xfrm>
            <a:custGeom>
              <a:avLst/>
              <a:gdLst/>
              <a:ahLst/>
              <a:cxnLst/>
              <a:rect l="l" t="t" r="r" b="b"/>
              <a:pathLst>
                <a:path w="34751" h="36464" extrusionOk="0">
                  <a:moveTo>
                    <a:pt x="0" y="1"/>
                  </a:moveTo>
                  <a:lnTo>
                    <a:pt x="4286" y="4606"/>
                  </a:lnTo>
                  <a:lnTo>
                    <a:pt x="8611" y="9182"/>
                  </a:lnTo>
                  <a:lnTo>
                    <a:pt x="17303" y="18290"/>
                  </a:lnTo>
                  <a:lnTo>
                    <a:pt x="26041" y="27363"/>
                  </a:lnTo>
                  <a:lnTo>
                    <a:pt x="30403" y="31905"/>
                  </a:lnTo>
                  <a:lnTo>
                    <a:pt x="34751" y="36463"/>
                  </a:lnTo>
                  <a:cubicBezTo>
                    <a:pt x="32093" y="33240"/>
                    <a:pt x="29279" y="30129"/>
                    <a:pt x="26450" y="27036"/>
                  </a:cubicBezTo>
                  <a:cubicBezTo>
                    <a:pt x="23619" y="23943"/>
                    <a:pt x="20722" y="20905"/>
                    <a:pt x="17832" y="17859"/>
                  </a:cubicBezTo>
                  <a:cubicBezTo>
                    <a:pt x="14903" y="14849"/>
                    <a:pt x="11987" y="11825"/>
                    <a:pt x="9014" y="8849"/>
                  </a:cubicBezTo>
                  <a:cubicBezTo>
                    <a:pt x="6040" y="5871"/>
                    <a:pt x="3056" y="2905"/>
                    <a:pt x="0" y="1"/>
                  </a:cubicBezTo>
                  <a:close/>
                </a:path>
              </a:pathLst>
            </a:custGeom>
            <a:solidFill>
              <a:schemeClr val="hlink"/>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28" name="Google Shape;2728;p41"/>
            <p:cNvSpPr/>
            <p:nvPr/>
          </p:nvSpPr>
          <p:spPr>
            <a:xfrm>
              <a:off x="8132467" y="4393654"/>
              <a:ext cx="298093" cy="110833"/>
            </a:xfrm>
            <a:custGeom>
              <a:avLst/>
              <a:gdLst/>
              <a:ahLst/>
              <a:cxnLst/>
              <a:rect l="l" t="t" r="r" b="b"/>
              <a:pathLst>
                <a:path w="6966" h="2590" extrusionOk="0">
                  <a:moveTo>
                    <a:pt x="6845" y="1"/>
                  </a:moveTo>
                  <a:lnTo>
                    <a:pt x="0" y="2282"/>
                  </a:lnTo>
                  <a:lnTo>
                    <a:pt x="119" y="2590"/>
                  </a:lnTo>
                  <a:lnTo>
                    <a:pt x="6965" y="309"/>
                  </a:lnTo>
                  <a:lnTo>
                    <a:pt x="6845" y="1"/>
                  </a:lnTo>
                  <a:close/>
                </a:path>
              </a:pathLst>
            </a:custGeom>
            <a:solidFill>
              <a:schemeClr val="hlink"/>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29" name="Google Shape;2729;p41"/>
            <p:cNvSpPr/>
            <p:nvPr/>
          </p:nvSpPr>
          <p:spPr>
            <a:xfrm>
              <a:off x="8033913" y="4275585"/>
              <a:ext cx="283201" cy="106168"/>
            </a:xfrm>
            <a:custGeom>
              <a:avLst/>
              <a:gdLst/>
              <a:ahLst/>
              <a:cxnLst/>
              <a:rect l="l" t="t" r="r" b="b"/>
              <a:pathLst>
                <a:path w="6618" h="2481" extrusionOk="0">
                  <a:moveTo>
                    <a:pt x="6498" y="0"/>
                  </a:moveTo>
                  <a:lnTo>
                    <a:pt x="1" y="2172"/>
                  </a:lnTo>
                  <a:lnTo>
                    <a:pt x="120" y="2480"/>
                  </a:lnTo>
                  <a:lnTo>
                    <a:pt x="6618" y="308"/>
                  </a:lnTo>
                  <a:lnTo>
                    <a:pt x="6498" y="0"/>
                  </a:lnTo>
                  <a:close/>
                </a:path>
              </a:pathLst>
            </a:custGeom>
            <a:solidFill>
              <a:schemeClr val="hlink"/>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30" name="Google Shape;2730;p41"/>
            <p:cNvSpPr/>
            <p:nvPr/>
          </p:nvSpPr>
          <p:spPr>
            <a:xfrm>
              <a:off x="8522833" y="4310034"/>
              <a:ext cx="60723" cy="198472"/>
            </a:xfrm>
            <a:custGeom>
              <a:avLst/>
              <a:gdLst/>
              <a:ahLst/>
              <a:cxnLst/>
              <a:rect l="l" t="t" r="r" b="b"/>
              <a:pathLst>
                <a:path w="1419" h="4638" extrusionOk="0">
                  <a:moveTo>
                    <a:pt x="1070" y="0"/>
                  </a:moveTo>
                  <a:lnTo>
                    <a:pt x="1" y="4569"/>
                  </a:lnTo>
                  <a:lnTo>
                    <a:pt x="345" y="4638"/>
                  </a:lnTo>
                  <a:lnTo>
                    <a:pt x="1418" y="69"/>
                  </a:lnTo>
                  <a:lnTo>
                    <a:pt x="1070" y="0"/>
                  </a:lnTo>
                  <a:close/>
                </a:path>
              </a:pathLst>
            </a:custGeom>
            <a:solidFill>
              <a:schemeClr val="hlink"/>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31" name="Google Shape;2731;p41"/>
            <p:cNvSpPr/>
            <p:nvPr/>
          </p:nvSpPr>
          <p:spPr>
            <a:xfrm>
              <a:off x="8224945" y="2806726"/>
              <a:ext cx="908185" cy="2059090"/>
            </a:xfrm>
            <a:custGeom>
              <a:avLst/>
              <a:gdLst/>
              <a:ahLst/>
              <a:cxnLst/>
              <a:rect l="l" t="t" r="r" b="b"/>
              <a:pathLst>
                <a:path w="21223" h="48118" extrusionOk="0">
                  <a:moveTo>
                    <a:pt x="846" y="705"/>
                  </a:moveTo>
                  <a:cubicBezTo>
                    <a:pt x="2577" y="2026"/>
                    <a:pt x="4195" y="3481"/>
                    <a:pt x="5653" y="5063"/>
                  </a:cubicBezTo>
                  <a:cubicBezTo>
                    <a:pt x="7186" y="6738"/>
                    <a:pt x="8553" y="8537"/>
                    <a:pt x="9779" y="10411"/>
                  </a:cubicBezTo>
                  <a:cubicBezTo>
                    <a:pt x="12227" y="14172"/>
                    <a:pt x="14054" y="18243"/>
                    <a:pt x="15555" y="22391"/>
                  </a:cubicBezTo>
                  <a:cubicBezTo>
                    <a:pt x="16335" y="24454"/>
                    <a:pt x="16966" y="26568"/>
                    <a:pt x="17585" y="28678"/>
                  </a:cubicBezTo>
                  <a:cubicBezTo>
                    <a:pt x="18195" y="30793"/>
                    <a:pt x="18728" y="32928"/>
                    <a:pt x="19185" y="35074"/>
                  </a:cubicBezTo>
                  <a:cubicBezTo>
                    <a:pt x="20106" y="39357"/>
                    <a:pt x="20784" y="43744"/>
                    <a:pt x="21197" y="48056"/>
                  </a:cubicBezTo>
                  <a:cubicBezTo>
                    <a:pt x="20395" y="47211"/>
                    <a:pt x="19620" y="46359"/>
                    <a:pt x="18866" y="45521"/>
                  </a:cubicBezTo>
                  <a:lnTo>
                    <a:pt x="17734" y="44281"/>
                  </a:lnTo>
                  <a:lnTo>
                    <a:pt x="17169" y="43668"/>
                  </a:lnTo>
                  <a:lnTo>
                    <a:pt x="16632" y="43012"/>
                  </a:lnTo>
                  <a:lnTo>
                    <a:pt x="14493" y="40369"/>
                  </a:lnTo>
                  <a:cubicBezTo>
                    <a:pt x="14145" y="39922"/>
                    <a:pt x="13768" y="39499"/>
                    <a:pt x="13445" y="39038"/>
                  </a:cubicBezTo>
                  <a:lnTo>
                    <a:pt x="12488" y="37646"/>
                  </a:lnTo>
                  <a:lnTo>
                    <a:pt x="10577" y="34865"/>
                  </a:lnTo>
                  <a:lnTo>
                    <a:pt x="8887" y="31968"/>
                  </a:lnTo>
                  <a:cubicBezTo>
                    <a:pt x="8608" y="31485"/>
                    <a:pt x="8314" y="31006"/>
                    <a:pt x="8053" y="30517"/>
                  </a:cubicBezTo>
                  <a:lnTo>
                    <a:pt x="7306" y="29023"/>
                  </a:lnTo>
                  <a:lnTo>
                    <a:pt x="6559" y="27533"/>
                  </a:lnTo>
                  <a:cubicBezTo>
                    <a:pt x="6309" y="27036"/>
                    <a:pt x="6048" y="26543"/>
                    <a:pt x="5852" y="26024"/>
                  </a:cubicBezTo>
                  <a:lnTo>
                    <a:pt x="4579" y="22953"/>
                  </a:lnTo>
                  <a:cubicBezTo>
                    <a:pt x="4192" y="21920"/>
                    <a:pt x="3869" y="20865"/>
                    <a:pt x="3496" y="19828"/>
                  </a:cubicBezTo>
                  <a:cubicBezTo>
                    <a:pt x="3104" y="18791"/>
                    <a:pt x="2872" y="17713"/>
                    <a:pt x="2564" y="16655"/>
                  </a:cubicBezTo>
                  <a:cubicBezTo>
                    <a:pt x="2248" y="15600"/>
                    <a:pt x="2042" y="14523"/>
                    <a:pt x="1816" y="13446"/>
                  </a:cubicBezTo>
                  <a:cubicBezTo>
                    <a:pt x="982" y="9257"/>
                    <a:pt x="503" y="4954"/>
                    <a:pt x="846" y="705"/>
                  </a:cubicBezTo>
                  <a:close/>
                  <a:moveTo>
                    <a:pt x="529" y="1"/>
                  </a:moveTo>
                  <a:lnTo>
                    <a:pt x="493" y="331"/>
                  </a:lnTo>
                  <a:cubicBezTo>
                    <a:pt x="0" y="4751"/>
                    <a:pt x="333" y="9197"/>
                    <a:pt x="1160" y="13555"/>
                  </a:cubicBezTo>
                  <a:cubicBezTo>
                    <a:pt x="2012" y="17906"/>
                    <a:pt x="3307" y="22199"/>
                    <a:pt x="5178" y="26278"/>
                  </a:cubicBezTo>
                  <a:cubicBezTo>
                    <a:pt x="5381" y="26800"/>
                    <a:pt x="5642" y="27297"/>
                    <a:pt x="5896" y="27801"/>
                  </a:cubicBezTo>
                  <a:lnTo>
                    <a:pt x="6657" y="29306"/>
                  </a:lnTo>
                  <a:lnTo>
                    <a:pt x="7419" y="30807"/>
                  </a:lnTo>
                  <a:cubicBezTo>
                    <a:pt x="7680" y="31307"/>
                    <a:pt x="8003" y="31775"/>
                    <a:pt x="8289" y="32261"/>
                  </a:cubicBezTo>
                  <a:lnTo>
                    <a:pt x="10066" y="35148"/>
                  </a:lnTo>
                  <a:lnTo>
                    <a:pt x="12060" y="37907"/>
                  </a:lnTo>
                  <a:lnTo>
                    <a:pt x="13057" y="39285"/>
                  </a:lnTo>
                  <a:cubicBezTo>
                    <a:pt x="13394" y="39741"/>
                    <a:pt x="13786" y="40162"/>
                    <a:pt x="14148" y="40600"/>
                  </a:cubicBezTo>
                  <a:lnTo>
                    <a:pt x="16360" y="43211"/>
                  </a:lnTo>
                  <a:lnTo>
                    <a:pt x="16915" y="43864"/>
                  </a:lnTo>
                  <a:lnTo>
                    <a:pt x="17538" y="44488"/>
                  </a:lnTo>
                  <a:lnTo>
                    <a:pt x="18790" y="45713"/>
                  </a:lnTo>
                  <a:cubicBezTo>
                    <a:pt x="19624" y="46526"/>
                    <a:pt x="20435" y="47316"/>
                    <a:pt x="21222" y="48117"/>
                  </a:cubicBezTo>
                  <a:cubicBezTo>
                    <a:pt x="21139" y="43661"/>
                    <a:pt x="20544" y="39328"/>
                    <a:pt x="19717" y="34984"/>
                  </a:cubicBezTo>
                  <a:cubicBezTo>
                    <a:pt x="18847" y="30658"/>
                    <a:pt x="17702" y="26369"/>
                    <a:pt x="16110" y="22213"/>
                  </a:cubicBezTo>
                  <a:cubicBezTo>
                    <a:pt x="15298" y="20143"/>
                    <a:pt x="14406" y="18095"/>
                    <a:pt x="13383" y="16108"/>
                  </a:cubicBezTo>
                  <a:cubicBezTo>
                    <a:pt x="12346" y="14124"/>
                    <a:pt x="11236" y="12174"/>
                    <a:pt x="9989" y="10295"/>
                  </a:cubicBezTo>
                  <a:cubicBezTo>
                    <a:pt x="8720" y="8432"/>
                    <a:pt x="7368" y="6615"/>
                    <a:pt x="5845" y="4914"/>
                  </a:cubicBezTo>
                  <a:cubicBezTo>
                    <a:pt x="4301" y="3236"/>
                    <a:pt x="2636" y="1644"/>
                    <a:pt x="805" y="215"/>
                  </a:cubicBezTo>
                  <a:lnTo>
                    <a:pt x="529" y="1"/>
                  </a:lnTo>
                  <a:close/>
                </a:path>
              </a:pathLst>
            </a:custGeom>
            <a:solidFill>
              <a:schemeClr val="hlink"/>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32" name="Google Shape;2732;p41"/>
            <p:cNvSpPr/>
            <p:nvPr/>
          </p:nvSpPr>
          <p:spPr>
            <a:xfrm>
              <a:off x="8254216" y="2821789"/>
              <a:ext cx="878444" cy="2042786"/>
            </a:xfrm>
            <a:custGeom>
              <a:avLst/>
              <a:gdLst/>
              <a:ahLst/>
              <a:cxnLst/>
              <a:rect l="l" t="t" r="r" b="b"/>
              <a:pathLst>
                <a:path w="20528" h="47737" extrusionOk="0">
                  <a:moveTo>
                    <a:pt x="1" y="0"/>
                  </a:moveTo>
                  <a:lnTo>
                    <a:pt x="5364" y="11862"/>
                  </a:lnTo>
                  <a:cubicBezTo>
                    <a:pt x="7151" y="15813"/>
                    <a:pt x="8979" y="19751"/>
                    <a:pt x="10726" y="23718"/>
                  </a:cubicBezTo>
                  <a:cubicBezTo>
                    <a:pt x="12522" y="27667"/>
                    <a:pt x="14273" y="31633"/>
                    <a:pt x="15966" y="35614"/>
                  </a:cubicBezTo>
                  <a:cubicBezTo>
                    <a:pt x="16811" y="37609"/>
                    <a:pt x="17659" y="39600"/>
                    <a:pt x="18424" y="41619"/>
                  </a:cubicBezTo>
                  <a:cubicBezTo>
                    <a:pt x="19244" y="43625"/>
                    <a:pt x="19944" y="45659"/>
                    <a:pt x="20528" y="47737"/>
                  </a:cubicBezTo>
                  <a:cubicBezTo>
                    <a:pt x="19643" y="43520"/>
                    <a:pt x="18033" y="39473"/>
                    <a:pt x="16478" y="35437"/>
                  </a:cubicBezTo>
                  <a:cubicBezTo>
                    <a:pt x="14882" y="31409"/>
                    <a:pt x="13124" y="27442"/>
                    <a:pt x="11379" y="23468"/>
                  </a:cubicBezTo>
                  <a:cubicBezTo>
                    <a:pt x="9573" y="19520"/>
                    <a:pt x="7757" y="15578"/>
                    <a:pt x="5861" y="11666"/>
                  </a:cubicBezTo>
                  <a:cubicBezTo>
                    <a:pt x="3968" y="7753"/>
                    <a:pt x="2032" y="3856"/>
                    <a:pt x="1" y="0"/>
                  </a:cubicBezTo>
                  <a:close/>
                </a:path>
              </a:pathLst>
            </a:custGeom>
            <a:solidFill>
              <a:schemeClr val="hlink"/>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33" name="Google Shape;2733;p41"/>
            <p:cNvSpPr/>
            <p:nvPr/>
          </p:nvSpPr>
          <p:spPr>
            <a:xfrm>
              <a:off x="8418416" y="3823125"/>
              <a:ext cx="330401" cy="60551"/>
            </a:xfrm>
            <a:custGeom>
              <a:avLst/>
              <a:gdLst/>
              <a:ahLst/>
              <a:cxnLst/>
              <a:rect l="l" t="t" r="r" b="b"/>
              <a:pathLst>
                <a:path w="7721" h="1415" extrusionOk="0">
                  <a:moveTo>
                    <a:pt x="55" y="0"/>
                  </a:moveTo>
                  <a:lnTo>
                    <a:pt x="1" y="323"/>
                  </a:lnTo>
                  <a:lnTo>
                    <a:pt x="7669" y="1414"/>
                  </a:lnTo>
                  <a:lnTo>
                    <a:pt x="7720" y="1095"/>
                  </a:lnTo>
                  <a:lnTo>
                    <a:pt x="55" y="0"/>
                  </a:lnTo>
                  <a:close/>
                </a:path>
              </a:pathLst>
            </a:custGeom>
            <a:solidFill>
              <a:schemeClr val="hlink"/>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34" name="Google Shape;2734;p41"/>
            <p:cNvSpPr/>
            <p:nvPr/>
          </p:nvSpPr>
          <p:spPr>
            <a:xfrm>
              <a:off x="8613000" y="3383674"/>
              <a:ext cx="124954" cy="214476"/>
            </a:xfrm>
            <a:custGeom>
              <a:avLst/>
              <a:gdLst/>
              <a:ahLst/>
              <a:cxnLst/>
              <a:rect l="l" t="t" r="r" b="b"/>
              <a:pathLst>
                <a:path w="2920" h="5012" extrusionOk="0">
                  <a:moveTo>
                    <a:pt x="2603" y="0"/>
                  </a:moveTo>
                  <a:lnTo>
                    <a:pt x="1" y="4867"/>
                  </a:lnTo>
                  <a:lnTo>
                    <a:pt x="319" y="5011"/>
                  </a:lnTo>
                  <a:lnTo>
                    <a:pt x="2919" y="141"/>
                  </a:lnTo>
                  <a:lnTo>
                    <a:pt x="2603" y="0"/>
                  </a:lnTo>
                  <a:close/>
                </a:path>
              </a:pathLst>
            </a:custGeom>
            <a:solidFill>
              <a:schemeClr val="hlink"/>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35" name="Google Shape;2735;p41"/>
            <p:cNvSpPr/>
            <p:nvPr/>
          </p:nvSpPr>
          <p:spPr>
            <a:xfrm>
              <a:off x="8669317" y="3529216"/>
              <a:ext cx="143569" cy="180199"/>
            </a:xfrm>
            <a:custGeom>
              <a:avLst/>
              <a:gdLst/>
              <a:ahLst/>
              <a:cxnLst/>
              <a:rect l="l" t="t" r="r" b="b"/>
              <a:pathLst>
                <a:path w="3355" h="4211" extrusionOk="0">
                  <a:moveTo>
                    <a:pt x="3064" y="0"/>
                  </a:moveTo>
                  <a:lnTo>
                    <a:pt x="0" y="4025"/>
                  </a:lnTo>
                  <a:lnTo>
                    <a:pt x="291" y="4210"/>
                  </a:lnTo>
                  <a:lnTo>
                    <a:pt x="3354" y="189"/>
                  </a:lnTo>
                  <a:lnTo>
                    <a:pt x="3064" y="0"/>
                  </a:lnTo>
                  <a:close/>
                </a:path>
              </a:pathLst>
            </a:custGeom>
            <a:solidFill>
              <a:schemeClr val="hlink"/>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36" name="Google Shape;2736;p41"/>
            <p:cNvSpPr/>
            <p:nvPr/>
          </p:nvSpPr>
          <p:spPr>
            <a:xfrm>
              <a:off x="8575299" y="4148830"/>
              <a:ext cx="307379" cy="41423"/>
            </a:xfrm>
            <a:custGeom>
              <a:avLst/>
              <a:gdLst/>
              <a:ahLst/>
              <a:cxnLst/>
              <a:rect l="l" t="t" r="r" b="b"/>
              <a:pathLst>
                <a:path w="7183" h="968" extrusionOk="0">
                  <a:moveTo>
                    <a:pt x="37" y="0"/>
                  </a:moveTo>
                  <a:lnTo>
                    <a:pt x="0" y="323"/>
                  </a:lnTo>
                  <a:lnTo>
                    <a:pt x="7147" y="968"/>
                  </a:lnTo>
                  <a:lnTo>
                    <a:pt x="7183" y="645"/>
                  </a:lnTo>
                  <a:lnTo>
                    <a:pt x="37" y="0"/>
                  </a:lnTo>
                  <a:close/>
                </a:path>
              </a:pathLst>
            </a:custGeom>
            <a:solidFill>
              <a:schemeClr val="hlink"/>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18" name="图片 24"/>
          <p:cNvPicPr>
            <a:picLocks noChangeAspect="1" noChangeArrowheads="1"/>
          </p:cNvPicPr>
          <p:nvPr/>
        </p:nvPicPr>
        <p:blipFill>
          <a:blip r:embed="rId5"/>
          <a:srcRect/>
          <a:stretch>
            <a:fillRect/>
          </a:stretch>
        </p:blipFill>
        <p:spPr bwMode="auto">
          <a:xfrm>
            <a:off x="9753600" y="5359400"/>
            <a:ext cx="2336800" cy="1498600"/>
          </a:xfrm>
          <a:prstGeom prst="rect">
            <a:avLst/>
          </a:prstGeom>
          <a:noFill/>
          <a:ln w="9525">
            <a:noFill/>
            <a:miter lim="800000"/>
            <a:headEnd/>
            <a:tailEnd/>
          </a:ln>
        </p:spPr>
      </p:pic>
      <p:sp>
        <p:nvSpPr>
          <p:cNvPr id="21" name="WordArt 18"/>
          <p:cNvSpPr>
            <a:spLocks noChangeArrowheads="1" noChangeShapeType="1" noTextEdit="1"/>
          </p:cNvSpPr>
          <p:nvPr/>
        </p:nvSpPr>
        <p:spPr bwMode="auto">
          <a:xfrm>
            <a:off x="1117600" y="2616200"/>
            <a:ext cx="10464800" cy="2032000"/>
          </a:xfrm>
          <a:prstGeom prst="rect">
            <a:avLst/>
          </a:prstGeom>
        </p:spPr>
        <p:txBody>
          <a:bodyPr wrap="none" fromWordArt="1">
            <a:prstTxWarp prst="textPlain">
              <a:avLst>
                <a:gd name="adj" fmla="val 50000"/>
              </a:avLst>
            </a:prstTxWarp>
          </a:bodyPr>
          <a:lstStyle/>
          <a:p>
            <a:pPr algn="ctr" defTabSz="1219200">
              <a:buClr>
                <a:srgbClr val="000000"/>
              </a:buClr>
              <a:defRPr/>
            </a:pPr>
            <a:r>
              <a:rPr lang="en-US" sz="4800" b="1" kern="10" dirty="0">
                <a:ln w="19050">
                  <a:solidFill>
                    <a:srgbClr val="C400C4"/>
                  </a:solidFill>
                  <a:round/>
                </a:ln>
                <a:solidFill>
                  <a:srgbClr val="FF0066"/>
                </a:solidFill>
                <a:latin typeface="Times New Roman" panose="02020603050405020304"/>
                <a:cs typeface="Times New Roman" panose="02020603050405020304"/>
                <a:sym typeface="Arial" panose="020B0604020202020204"/>
              </a:rPr>
              <a:t>KÍNH CHÀO QU</a:t>
            </a:r>
            <a:r>
              <a:rPr lang="vi-VN" altLang="en-US" sz="4800" b="1" kern="10" dirty="0">
                <a:ln w="19050">
                  <a:solidFill>
                    <a:srgbClr val="C400C4"/>
                  </a:solidFill>
                  <a:round/>
                </a:ln>
                <a:solidFill>
                  <a:srgbClr val="FF0066"/>
                </a:solidFill>
                <a:latin typeface="Times New Roman" panose="02020603050405020304"/>
                <a:cs typeface="Times New Roman" panose="02020603050405020304"/>
                <a:sym typeface="Arial" panose="020B0604020202020204"/>
              </a:rPr>
              <a:t>Ý</a:t>
            </a:r>
            <a:r>
              <a:rPr lang="en-US" sz="4800" b="1" kern="10" dirty="0">
                <a:ln w="19050">
                  <a:solidFill>
                    <a:srgbClr val="C400C4"/>
                  </a:solidFill>
                  <a:round/>
                </a:ln>
                <a:solidFill>
                  <a:srgbClr val="FF0066"/>
                </a:solidFill>
                <a:latin typeface="Times New Roman" panose="02020603050405020304"/>
                <a:cs typeface="Times New Roman" panose="02020603050405020304"/>
                <a:sym typeface="Arial" panose="020B0604020202020204"/>
              </a:rPr>
              <a:t> THẦY CÔ GIÁO </a:t>
            </a:r>
          </a:p>
          <a:p>
            <a:pPr algn="ctr" defTabSz="1219200">
              <a:buClr>
                <a:srgbClr val="000000"/>
              </a:buClr>
              <a:defRPr/>
            </a:pPr>
            <a:r>
              <a:rPr lang="en-US" sz="4800" b="1" kern="10" dirty="0">
                <a:ln w="19050">
                  <a:solidFill>
                    <a:srgbClr val="C400C4"/>
                  </a:solidFill>
                  <a:round/>
                </a:ln>
                <a:solidFill>
                  <a:srgbClr val="FF0066"/>
                </a:solidFill>
                <a:latin typeface="Times New Roman" panose="02020603050405020304"/>
                <a:cs typeface="Times New Roman" panose="02020603050405020304"/>
                <a:sym typeface="Arial" panose="020B0604020202020204"/>
              </a:rPr>
              <a:t>VÀ CÁC EM </a:t>
            </a:r>
            <a:r>
              <a:rPr lang="vi-VN" altLang="en-US" sz="4800" b="1" kern="10" dirty="0">
                <a:ln w="19050">
                  <a:solidFill>
                    <a:srgbClr val="C400C4"/>
                  </a:solidFill>
                  <a:round/>
                </a:ln>
                <a:solidFill>
                  <a:srgbClr val="FF0066"/>
                </a:solidFill>
                <a:latin typeface="Times New Roman" panose="02020603050405020304"/>
                <a:cs typeface="Times New Roman" panose="02020603050405020304"/>
                <a:sym typeface="Arial" panose="020B0604020202020204"/>
              </a:rPr>
              <a:t>LỚP 8/6 </a:t>
            </a:r>
            <a:r>
              <a:rPr lang="en-US" sz="4800" b="1" kern="10" dirty="0">
                <a:ln w="19050">
                  <a:solidFill>
                    <a:srgbClr val="C400C4"/>
                  </a:solidFill>
                  <a:round/>
                </a:ln>
                <a:solidFill>
                  <a:srgbClr val="FF0066"/>
                </a:solidFill>
                <a:latin typeface="Times New Roman" panose="02020603050405020304"/>
                <a:cs typeface="Times New Roman" panose="02020603050405020304"/>
                <a:sym typeface="Arial" panose="020B0604020202020204"/>
              </a:rPr>
              <a:t>THÂN MẾN !</a:t>
            </a:r>
            <a:endParaRPr lang="vi-VN" altLang="en-US" sz="4800" b="1" kern="10" dirty="0">
              <a:ln w="19050">
                <a:solidFill>
                  <a:srgbClr val="C400C4"/>
                </a:solidFill>
                <a:round/>
              </a:ln>
              <a:solidFill>
                <a:srgbClr val="FF0066"/>
              </a:solidFill>
              <a:latin typeface="Times New Roman" panose="02020603050405020304"/>
              <a:cs typeface="Times New Roman" panose="02020603050405020304"/>
              <a:sym typeface="Arial" panose="020B0604020202020204"/>
            </a:endParaRPr>
          </a:p>
        </p:txBody>
      </p:sp>
      <p:sp>
        <p:nvSpPr>
          <p:cNvPr id="23" name="WordArt 13"/>
          <p:cNvSpPr>
            <a:spLocks noChangeArrowheads="1" noChangeShapeType="1" noTextEdit="1"/>
          </p:cNvSpPr>
          <p:nvPr/>
        </p:nvSpPr>
        <p:spPr bwMode="auto">
          <a:xfrm>
            <a:off x="4572000" y="482600"/>
            <a:ext cx="4775200" cy="787400"/>
          </a:xfrm>
          <a:prstGeom prst="rect">
            <a:avLst/>
          </a:prstGeom>
        </p:spPr>
        <p:txBody>
          <a:bodyPr wrap="none" fromWordArt="1">
            <a:prstTxWarp prst="textPlain">
              <a:avLst>
                <a:gd name="adj" fmla="val 50000"/>
              </a:avLst>
            </a:prstTxWarp>
          </a:bodyPr>
          <a:lstStyle/>
          <a:p>
            <a:pPr algn="ctr" defTabSz="1219200">
              <a:buClr>
                <a:srgbClr val="000000"/>
              </a:buClr>
              <a:defRPr/>
            </a:pPr>
            <a:r>
              <a:rPr lang="en-US" sz="4800" kern="10" dirty="0">
                <a:ln w="12700">
                  <a:solidFill>
                    <a:srgbClr val="FF0000"/>
                  </a:solidFill>
                  <a:round/>
                </a:ln>
                <a:solidFill>
                  <a:srgbClr val="0000FF"/>
                </a:solidFill>
                <a:effectLst>
                  <a:outerShdw dist="35921" dir="2700000" sy="50000" kx="2115830" algn="bl" rotWithShape="0">
                    <a:srgbClr val="C0C0C0">
                      <a:alpha val="80000"/>
                    </a:srgbClr>
                  </a:outerShdw>
                </a:effectLst>
                <a:latin typeface="Times New Roman" panose="02020603050405020304"/>
                <a:cs typeface="Times New Roman" panose="02020603050405020304"/>
                <a:sym typeface="Arial" panose="020B0604020202020204"/>
              </a:rPr>
              <a:t>NGỮ VĂN 8</a:t>
            </a:r>
          </a:p>
        </p:txBody>
      </p:sp>
      <p:sp>
        <p:nvSpPr>
          <p:cNvPr id="19" name="AutoShape 14"/>
          <p:cNvSpPr>
            <a:spLocks noChangeArrowheads="1"/>
          </p:cNvSpPr>
          <p:nvPr/>
        </p:nvSpPr>
        <p:spPr bwMode="auto">
          <a:xfrm>
            <a:off x="254000" y="3898030"/>
            <a:ext cx="711200" cy="533400"/>
          </a:xfrm>
          <a:prstGeom prst="star5">
            <a:avLst/>
          </a:prstGeom>
          <a:gradFill rotWithShape="1">
            <a:gsLst>
              <a:gs pos="0">
                <a:srgbClr val="FFFF00"/>
              </a:gs>
              <a:gs pos="100000">
                <a:srgbClr val="1907FD"/>
              </a:gs>
            </a:gsLst>
            <a:path path="shape">
              <a:fillToRect l="50000" t="50000" r="50000" b="50000"/>
            </a:path>
          </a:gradFill>
          <a:ln w="9525">
            <a:noFill/>
            <a:miter lim="800000"/>
          </a:ln>
          <a:effectLst/>
        </p:spPr>
        <p:txBody>
          <a:bodyPr wrap="none" anchor="ctr"/>
          <a:lstStyle/>
          <a:p>
            <a:pPr defTabSz="1219200">
              <a:buClr>
                <a:srgbClr val="000000"/>
              </a:buClr>
              <a:defRPr/>
            </a:pPr>
            <a:endParaRPr lang="en-US" sz="1865" kern="0">
              <a:solidFill>
                <a:srgbClr val="000000"/>
              </a:solidFill>
              <a:latin typeface="Arial" panose="020B0604020202020204"/>
              <a:cs typeface="Arial" panose="020B0604020202020204"/>
              <a:sym typeface="Arial" panose="020B0604020202020204"/>
            </a:endParaRPr>
          </a:p>
        </p:txBody>
      </p:sp>
      <p:sp>
        <p:nvSpPr>
          <p:cNvPr id="20" name="AutoShape 15"/>
          <p:cNvSpPr>
            <a:spLocks noChangeArrowheads="1"/>
          </p:cNvSpPr>
          <p:nvPr/>
        </p:nvSpPr>
        <p:spPr bwMode="auto">
          <a:xfrm>
            <a:off x="816279" y="5308600"/>
            <a:ext cx="609600" cy="685800"/>
          </a:xfrm>
          <a:prstGeom prst="irregularSeal1">
            <a:avLst/>
          </a:prstGeom>
          <a:gradFill rotWithShape="1">
            <a:gsLst>
              <a:gs pos="0">
                <a:srgbClr val="FF0000"/>
              </a:gs>
              <a:gs pos="100000">
                <a:srgbClr val="1907FD"/>
              </a:gs>
            </a:gsLst>
            <a:path path="shape">
              <a:fillToRect l="50000" t="50000" r="50000" b="50000"/>
            </a:path>
          </a:gradFill>
          <a:ln w="9525">
            <a:noFill/>
            <a:miter lim="800000"/>
          </a:ln>
        </p:spPr>
        <p:txBody>
          <a:bodyPr wrap="none" anchor="ctr"/>
          <a:lstStyle/>
          <a:p>
            <a:pPr defTabSz="1219200">
              <a:buClr>
                <a:srgbClr val="000000"/>
              </a:buClr>
            </a:pPr>
            <a:endParaRPr lang="en-US" sz="1865" kern="0">
              <a:solidFill>
                <a:srgbClr val="000000"/>
              </a:solidFill>
              <a:latin typeface="Arial" panose="020B0604020202020204"/>
              <a:cs typeface="Arial" panose="020B0604020202020204"/>
              <a:sym typeface="Arial" panose="020B0604020202020204"/>
            </a:endParaRPr>
          </a:p>
        </p:txBody>
      </p:sp>
      <p:sp>
        <p:nvSpPr>
          <p:cNvPr id="25" name="AutoShape 17"/>
          <p:cNvSpPr>
            <a:spLocks noChangeArrowheads="1"/>
          </p:cNvSpPr>
          <p:nvPr/>
        </p:nvSpPr>
        <p:spPr bwMode="auto">
          <a:xfrm>
            <a:off x="10972800" y="990600"/>
            <a:ext cx="711200" cy="533400"/>
          </a:xfrm>
          <a:prstGeom prst="star5">
            <a:avLst/>
          </a:prstGeom>
          <a:gradFill rotWithShape="1">
            <a:gsLst>
              <a:gs pos="0">
                <a:srgbClr val="FFFF00"/>
              </a:gs>
              <a:gs pos="100000">
                <a:srgbClr val="1907FD"/>
              </a:gs>
            </a:gsLst>
            <a:path path="shape">
              <a:fillToRect l="50000" t="50000" r="50000" b="50000"/>
            </a:path>
          </a:gradFill>
          <a:ln w="9525">
            <a:noFill/>
            <a:miter lim="800000"/>
          </a:ln>
          <a:effectLst/>
        </p:spPr>
        <p:txBody>
          <a:bodyPr wrap="none" anchor="ctr"/>
          <a:lstStyle/>
          <a:p>
            <a:pPr defTabSz="1219200">
              <a:buClr>
                <a:srgbClr val="000000"/>
              </a:buClr>
              <a:defRPr/>
            </a:pPr>
            <a:endParaRPr lang="en-US" sz="1865" kern="0">
              <a:solidFill>
                <a:srgbClr val="000000"/>
              </a:solidFill>
              <a:latin typeface="Arial" panose="020B0604020202020204"/>
              <a:cs typeface="Arial" panose="020B0604020202020204"/>
              <a:sym typeface="Arial" panose="020B0604020202020204"/>
            </a:endParaRPr>
          </a:p>
        </p:txBody>
      </p:sp>
      <p:sp>
        <p:nvSpPr>
          <p:cNvPr id="26" name="AutoShape 18"/>
          <p:cNvSpPr>
            <a:spLocks noChangeArrowheads="1"/>
          </p:cNvSpPr>
          <p:nvPr/>
        </p:nvSpPr>
        <p:spPr bwMode="auto">
          <a:xfrm>
            <a:off x="5181600" y="5054600"/>
            <a:ext cx="609600" cy="685800"/>
          </a:xfrm>
          <a:prstGeom prst="irregularSeal1">
            <a:avLst/>
          </a:prstGeom>
          <a:gradFill rotWithShape="1">
            <a:gsLst>
              <a:gs pos="0">
                <a:srgbClr val="FF0000"/>
              </a:gs>
              <a:gs pos="100000">
                <a:srgbClr val="1907FD"/>
              </a:gs>
            </a:gsLst>
            <a:path path="shape">
              <a:fillToRect l="50000" t="50000" r="50000" b="50000"/>
            </a:path>
          </a:gradFill>
          <a:ln w="9525">
            <a:noFill/>
            <a:miter lim="800000"/>
          </a:ln>
        </p:spPr>
        <p:txBody>
          <a:bodyPr wrap="none" anchor="ctr"/>
          <a:lstStyle/>
          <a:p>
            <a:pPr defTabSz="1219200">
              <a:buClr>
                <a:srgbClr val="000000"/>
              </a:buClr>
            </a:pPr>
            <a:endParaRPr lang="en-US" sz="1865" kern="0">
              <a:solidFill>
                <a:srgbClr val="000000"/>
              </a:solidFill>
              <a:latin typeface="Arial" panose="020B0604020202020204"/>
              <a:cs typeface="Arial" panose="020B0604020202020204"/>
              <a:sym typeface="Arial" panose="020B0604020202020204"/>
            </a:endParaRPr>
          </a:p>
        </p:txBody>
      </p:sp>
      <p:sp>
        <p:nvSpPr>
          <p:cNvPr id="28" name="AutoShape 20"/>
          <p:cNvSpPr>
            <a:spLocks noChangeArrowheads="1"/>
          </p:cNvSpPr>
          <p:nvPr/>
        </p:nvSpPr>
        <p:spPr bwMode="auto">
          <a:xfrm>
            <a:off x="8128000" y="5054600"/>
            <a:ext cx="812800" cy="685800"/>
          </a:xfrm>
          <a:prstGeom prst="star5">
            <a:avLst/>
          </a:prstGeom>
          <a:gradFill rotWithShape="1">
            <a:gsLst>
              <a:gs pos="0">
                <a:srgbClr val="1907FD"/>
              </a:gs>
              <a:gs pos="100000">
                <a:schemeClr val="bg1"/>
              </a:gs>
            </a:gsLst>
            <a:path path="shape">
              <a:fillToRect l="50000" t="50000" r="50000" b="50000"/>
            </a:path>
          </a:gradFill>
          <a:ln w="9525">
            <a:noFill/>
            <a:miter lim="800000"/>
          </a:ln>
          <a:effectLst/>
        </p:spPr>
        <p:txBody>
          <a:bodyPr wrap="none" anchor="ctr"/>
          <a:lstStyle/>
          <a:p>
            <a:pPr defTabSz="1219200">
              <a:buClr>
                <a:srgbClr val="000000"/>
              </a:buClr>
              <a:defRPr/>
            </a:pPr>
            <a:endParaRPr lang="en-US" sz="1865" kern="0">
              <a:solidFill>
                <a:srgbClr val="000000"/>
              </a:solidFill>
              <a:latin typeface="Arial" panose="020B0604020202020204"/>
              <a:cs typeface="Arial" panose="020B0604020202020204"/>
              <a:sym typeface="Arial" panose="020B0604020202020204"/>
            </a:endParaRPr>
          </a:p>
        </p:txBody>
      </p:sp>
      <p:sp>
        <p:nvSpPr>
          <p:cNvPr id="29" name="AutoShape 21"/>
          <p:cNvSpPr>
            <a:spLocks noChangeArrowheads="1"/>
          </p:cNvSpPr>
          <p:nvPr/>
        </p:nvSpPr>
        <p:spPr bwMode="auto">
          <a:xfrm>
            <a:off x="6400800" y="5562600"/>
            <a:ext cx="812800" cy="685800"/>
          </a:xfrm>
          <a:prstGeom prst="star5">
            <a:avLst/>
          </a:prstGeom>
          <a:gradFill rotWithShape="1">
            <a:gsLst>
              <a:gs pos="0">
                <a:srgbClr val="1907FD"/>
              </a:gs>
              <a:gs pos="100000">
                <a:schemeClr val="bg1"/>
              </a:gs>
            </a:gsLst>
            <a:path path="shape">
              <a:fillToRect l="50000" t="50000" r="50000" b="50000"/>
            </a:path>
          </a:gradFill>
          <a:ln w="9525">
            <a:noFill/>
            <a:miter lim="800000"/>
          </a:ln>
          <a:effectLst/>
        </p:spPr>
        <p:txBody>
          <a:bodyPr wrap="none" anchor="ctr"/>
          <a:lstStyle/>
          <a:p>
            <a:pPr defTabSz="1219200">
              <a:buClr>
                <a:srgbClr val="000000"/>
              </a:buClr>
              <a:defRPr/>
            </a:pPr>
            <a:endParaRPr lang="en-US" sz="1865" kern="0">
              <a:solidFill>
                <a:srgbClr val="000000"/>
              </a:solidFill>
              <a:latin typeface="Arial" panose="020B0604020202020204"/>
              <a:cs typeface="Arial" panose="020B0604020202020204"/>
              <a:sym typeface="Arial" panose="020B0604020202020204"/>
            </a:endParaRPr>
          </a:p>
        </p:txBody>
      </p:sp>
      <p:sp>
        <p:nvSpPr>
          <p:cNvPr id="30" name="AutoShape 22"/>
          <p:cNvSpPr>
            <a:spLocks noChangeArrowheads="1"/>
          </p:cNvSpPr>
          <p:nvPr/>
        </p:nvSpPr>
        <p:spPr bwMode="auto">
          <a:xfrm>
            <a:off x="2830882" y="5938416"/>
            <a:ext cx="609600" cy="685800"/>
          </a:xfrm>
          <a:prstGeom prst="irregularSeal1">
            <a:avLst/>
          </a:prstGeom>
          <a:gradFill rotWithShape="1">
            <a:gsLst>
              <a:gs pos="0">
                <a:srgbClr val="FF0000"/>
              </a:gs>
              <a:gs pos="100000">
                <a:srgbClr val="1907FD"/>
              </a:gs>
            </a:gsLst>
            <a:path path="shape">
              <a:fillToRect l="50000" t="50000" r="50000" b="50000"/>
            </a:path>
          </a:gradFill>
          <a:ln w="9525">
            <a:noFill/>
            <a:miter lim="800000"/>
          </a:ln>
        </p:spPr>
        <p:txBody>
          <a:bodyPr wrap="none" anchor="ctr"/>
          <a:lstStyle/>
          <a:p>
            <a:pPr defTabSz="1219200">
              <a:buClr>
                <a:srgbClr val="000000"/>
              </a:buClr>
            </a:pPr>
            <a:endParaRPr lang="en-US" sz="1865" kern="0">
              <a:solidFill>
                <a:srgbClr val="000000"/>
              </a:solidFill>
              <a:latin typeface="Arial" panose="020B0604020202020204"/>
              <a:cs typeface="Arial" panose="020B0604020202020204"/>
              <a:sym typeface="Arial" panose="020B0604020202020204"/>
            </a:endParaRPr>
          </a:p>
        </p:txBody>
      </p:sp>
      <p:sp>
        <p:nvSpPr>
          <p:cNvPr id="31" name="AutoShape 23"/>
          <p:cNvSpPr>
            <a:spLocks noChangeArrowheads="1"/>
          </p:cNvSpPr>
          <p:nvPr/>
        </p:nvSpPr>
        <p:spPr bwMode="auto">
          <a:xfrm>
            <a:off x="4876800" y="1905000"/>
            <a:ext cx="711200" cy="533400"/>
          </a:xfrm>
          <a:prstGeom prst="star5">
            <a:avLst/>
          </a:prstGeom>
          <a:gradFill rotWithShape="1">
            <a:gsLst>
              <a:gs pos="0">
                <a:srgbClr val="FFFF00"/>
              </a:gs>
              <a:gs pos="100000">
                <a:srgbClr val="1907FD"/>
              </a:gs>
            </a:gsLst>
            <a:path path="shape">
              <a:fillToRect l="50000" t="50000" r="50000" b="50000"/>
            </a:path>
          </a:gradFill>
          <a:ln w="9525">
            <a:noFill/>
            <a:miter lim="800000"/>
          </a:ln>
          <a:effectLst/>
        </p:spPr>
        <p:txBody>
          <a:bodyPr wrap="none" anchor="ctr"/>
          <a:lstStyle/>
          <a:p>
            <a:pPr defTabSz="1219200">
              <a:buClr>
                <a:srgbClr val="000000"/>
              </a:buClr>
              <a:defRPr/>
            </a:pPr>
            <a:endParaRPr lang="en-US" sz="1865" kern="0">
              <a:solidFill>
                <a:srgbClr val="000000"/>
              </a:solidFill>
              <a:latin typeface="Arial" panose="020B0604020202020204"/>
              <a:cs typeface="Arial" panose="020B0604020202020204"/>
              <a:sym typeface="Arial" panose="020B0604020202020204"/>
            </a:endParaRPr>
          </a:p>
        </p:txBody>
      </p:sp>
      <p:sp>
        <p:nvSpPr>
          <p:cNvPr id="32" name="AutoShape 24"/>
          <p:cNvSpPr>
            <a:spLocks noChangeArrowheads="1"/>
          </p:cNvSpPr>
          <p:nvPr/>
        </p:nvSpPr>
        <p:spPr bwMode="auto">
          <a:xfrm>
            <a:off x="7924800" y="1905000"/>
            <a:ext cx="711200" cy="533400"/>
          </a:xfrm>
          <a:prstGeom prst="star5">
            <a:avLst/>
          </a:prstGeom>
          <a:gradFill rotWithShape="1">
            <a:gsLst>
              <a:gs pos="0">
                <a:srgbClr val="FFFF00"/>
              </a:gs>
              <a:gs pos="100000">
                <a:srgbClr val="1907FD"/>
              </a:gs>
            </a:gsLst>
            <a:path path="shape">
              <a:fillToRect l="50000" t="50000" r="50000" b="50000"/>
            </a:path>
          </a:gradFill>
          <a:ln w="9525">
            <a:noFill/>
            <a:miter lim="800000"/>
          </a:ln>
          <a:effectLst/>
        </p:spPr>
        <p:txBody>
          <a:bodyPr wrap="none" anchor="ctr"/>
          <a:lstStyle/>
          <a:p>
            <a:pPr defTabSz="1219200">
              <a:buClr>
                <a:srgbClr val="000000"/>
              </a:buClr>
              <a:defRPr/>
            </a:pPr>
            <a:endParaRPr lang="en-US" sz="1865" kern="0">
              <a:solidFill>
                <a:srgbClr val="000000"/>
              </a:solidFill>
              <a:latin typeface="Arial" panose="020B0604020202020204"/>
              <a:cs typeface="Arial" panose="020B0604020202020204"/>
              <a:sym typeface="Arial" panose="020B0604020202020204"/>
            </a:endParaRPr>
          </a:p>
        </p:txBody>
      </p:sp>
      <p:pic>
        <p:nvPicPr>
          <p:cNvPr id="1026" name="Picture 2" descr="E:\SOẠN GIÁO ÁN CHÂN TRỜI SÁNG TẠO\BÀI 10 MẸ THIÊN NHIÊN\Word và PP bài 10\BÀI 10 - BÌNH\tải xuống (5).jpg"/>
          <p:cNvPicPr>
            <a:picLocks noChangeAspect="1" noChangeArrowheads="1"/>
          </p:cNvPicPr>
          <p:nvPr/>
        </p:nvPicPr>
        <p:blipFill>
          <a:blip r:embed="rId6"/>
          <a:srcRect/>
          <a:stretch>
            <a:fillRect/>
          </a:stretch>
        </p:blipFill>
        <p:spPr bwMode="auto">
          <a:xfrm>
            <a:off x="0" y="74010"/>
            <a:ext cx="2946400" cy="1729391"/>
          </a:xfrm>
          <a:prstGeom prst="rect">
            <a:avLst/>
          </a:prstGeom>
          <a:noFill/>
        </p:spPr>
      </p:pic>
      <p:pic>
        <p:nvPicPr>
          <p:cNvPr id="33" name="Bui phan.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7"/>
          <a:stretch>
            <a:fillRect/>
          </a:stretch>
        </p:blipFill>
        <p:spPr>
          <a:xfrm>
            <a:off x="11582400" y="54610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withEffect">
                                  <p:stCondLst>
                                    <p:cond delay="0"/>
                                  </p:stCondLst>
                                  <p:childTnLst>
                                    <p:animClr clrSpc="hsl" dir="cw">
                                      <p:cBhvr override="childStyle">
                                        <p:cTn id="6" dur="2000" fill="hold"/>
                                        <p:tgtEl>
                                          <p:spTgt spid="21"/>
                                        </p:tgtEl>
                                        <p:attrNameLst>
                                          <p:attrName>style.color</p:attrName>
                                        </p:attrNameLst>
                                      </p:cBhvr>
                                      <p:by>
                                        <p:hsl h="-7200000" s="0" l="0"/>
                                      </p:by>
                                    </p:animClr>
                                    <p:animClr clrSpc="hsl" dir="cw">
                                      <p:cBhvr>
                                        <p:cTn id="7" dur="2000" fill="hold"/>
                                        <p:tgtEl>
                                          <p:spTgt spid="21"/>
                                        </p:tgtEl>
                                        <p:attrNameLst>
                                          <p:attrName>fillcolor</p:attrName>
                                        </p:attrNameLst>
                                      </p:cBhvr>
                                      <p:by>
                                        <p:hsl h="-7200000" s="0" l="0"/>
                                      </p:by>
                                    </p:animClr>
                                    <p:animClr clrSpc="hsl" dir="cw">
                                      <p:cBhvr>
                                        <p:cTn id="8" dur="2000" fill="hold"/>
                                        <p:tgtEl>
                                          <p:spTgt spid="21"/>
                                        </p:tgtEl>
                                        <p:attrNameLst>
                                          <p:attrName>stroke.color</p:attrName>
                                        </p:attrNameLst>
                                      </p:cBhvr>
                                      <p:by>
                                        <p:hsl h="-7200000" s="0" l="0"/>
                                      </p:by>
                                    </p:animClr>
                                    <p:set>
                                      <p:cBhvr>
                                        <p:cTn id="9" dur="2000" fill="hold"/>
                                        <p:tgtEl>
                                          <p:spTgt spid="2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3" presetClass="entr" presetSubtype="528" repeatCount="indefinite"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ppt_x</p:attrName>
                                        </p:attrNameLst>
                                      </p:cBhvr>
                                      <p:tavLst>
                                        <p:tav tm="0">
                                          <p:val>
                                            <p:fltVal val="0.5"/>
                                          </p:val>
                                        </p:tav>
                                        <p:tav tm="100000">
                                          <p:val>
                                            <p:strVal val="#ppt_x"/>
                                          </p:val>
                                        </p:tav>
                                      </p:tavLst>
                                    </p:anim>
                                    <p:anim calcmode="lin" valueType="num">
                                      <p:cBhvr>
                                        <p:cTn id="17" dur="1000" fill="hold"/>
                                        <p:tgtEl>
                                          <p:spTgt spid="19"/>
                                        </p:tgtEl>
                                        <p:attrNameLst>
                                          <p:attrName>ppt_y</p:attrName>
                                        </p:attrNameLst>
                                      </p:cBhvr>
                                      <p:tavLst>
                                        <p:tav tm="0">
                                          <p:val>
                                            <p:fltVal val="0.5"/>
                                          </p:val>
                                        </p:tav>
                                        <p:tav tm="100000">
                                          <p:val>
                                            <p:strVal val="#ppt_y"/>
                                          </p:val>
                                        </p:tav>
                                      </p:tavLst>
                                    </p:anim>
                                  </p:childTnLst>
                                </p:cTn>
                              </p:par>
                              <p:par>
                                <p:cTn id="18" presetID="23" presetClass="entr" presetSubtype="528" repeatCount="indefinite" fill="hold" grpId="0" nodeType="withEffect">
                                  <p:stCondLst>
                                    <p:cond delay="50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000" fill="hold"/>
                                        <p:tgtEl>
                                          <p:spTgt spid="20"/>
                                        </p:tgtEl>
                                        <p:attrNameLst>
                                          <p:attrName>ppt_w</p:attrName>
                                        </p:attrNameLst>
                                      </p:cBhvr>
                                      <p:tavLst>
                                        <p:tav tm="0">
                                          <p:val>
                                            <p:fltVal val="0"/>
                                          </p:val>
                                        </p:tav>
                                        <p:tav tm="100000">
                                          <p:val>
                                            <p:strVal val="#ppt_w"/>
                                          </p:val>
                                        </p:tav>
                                      </p:tavLst>
                                    </p:anim>
                                    <p:anim calcmode="lin" valueType="num">
                                      <p:cBhvr>
                                        <p:cTn id="21" dur="1000" fill="hold"/>
                                        <p:tgtEl>
                                          <p:spTgt spid="20"/>
                                        </p:tgtEl>
                                        <p:attrNameLst>
                                          <p:attrName>ppt_h</p:attrName>
                                        </p:attrNameLst>
                                      </p:cBhvr>
                                      <p:tavLst>
                                        <p:tav tm="0">
                                          <p:val>
                                            <p:fltVal val="0"/>
                                          </p:val>
                                        </p:tav>
                                        <p:tav tm="100000">
                                          <p:val>
                                            <p:strVal val="#ppt_h"/>
                                          </p:val>
                                        </p:tav>
                                      </p:tavLst>
                                    </p:anim>
                                    <p:anim calcmode="lin" valueType="num">
                                      <p:cBhvr>
                                        <p:cTn id="22" dur="1000" fill="hold"/>
                                        <p:tgtEl>
                                          <p:spTgt spid="20"/>
                                        </p:tgtEl>
                                        <p:attrNameLst>
                                          <p:attrName>ppt_x</p:attrName>
                                        </p:attrNameLst>
                                      </p:cBhvr>
                                      <p:tavLst>
                                        <p:tav tm="0">
                                          <p:val>
                                            <p:fltVal val="0.5"/>
                                          </p:val>
                                        </p:tav>
                                        <p:tav tm="100000">
                                          <p:val>
                                            <p:strVal val="#ppt_x"/>
                                          </p:val>
                                        </p:tav>
                                      </p:tavLst>
                                    </p:anim>
                                    <p:anim calcmode="lin" valueType="num">
                                      <p:cBhvr>
                                        <p:cTn id="23" dur="1000" fill="hold"/>
                                        <p:tgtEl>
                                          <p:spTgt spid="20"/>
                                        </p:tgtEl>
                                        <p:attrNameLst>
                                          <p:attrName>ppt_y</p:attrName>
                                        </p:attrNameLst>
                                      </p:cBhvr>
                                      <p:tavLst>
                                        <p:tav tm="0">
                                          <p:val>
                                            <p:fltVal val="0.5"/>
                                          </p:val>
                                        </p:tav>
                                        <p:tav tm="100000">
                                          <p:val>
                                            <p:strVal val="#ppt_y"/>
                                          </p:val>
                                        </p:tav>
                                      </p:tavLst>
                                    </p:anim>
                                  </p:childTnLst>
                                </p:cTn>
                              </p:par>
                              <p:par>
                                <p:cTn id="24" presetID="23" presetClass="entr" presetSubtype="528" repeatCount="indefinite"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fltVal val="0"/>
                                          </p:val>
                                        </p:tav>
                                        <p:tav tm="100000">
                                          <p:val>
                                            <p:strVal val="#ppt_w"/>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ppt_x</p:attrName>
                                        </p:attrNameLst>
                                      </p:cBhvr>
                                      <p:tavLst>
                                        <p:tav tm="0">
                                          <p:val>
                                            <p:fltVal val="0.5"/>
                                          </p:val>
                                        </p:tav>
                                        <p:tav tm="100000">
                                          <p:val>
                                            <p:strVal val="#ppt_x"/>
                                          </p:val>
                                        </p:tav>
                                      </p:tavLst>
                                    </p:anim>
                                    <p:anim calcmode="lin" valueType="num">
                                      <p:cBhvr>
                                        <p:cTn id="29" dur="1000" fill="hold"/>
                                        <p:tgtEl>
                                          <p:spTgt spid="25"/>
                                        </p:tgtEl>
                                        <p:attrNameLst>
                                          <p:attrName>ppt_y</p:attrName>
                                        </p:attrNameLst>
                                      </p:cBhvr>
                                      <p:tavLst>
                                        <p:tav tm="0">
                                          <p:val>
                                            <p:fltVal val="0.5"/>
                                          </p:val>
                                        </p:tav>
                                        <p:tav tm="100000">
                                          <p:val>
                                            <p:strVal val="#ppt_y"/>
                                          </p:val>
                                        </p:tav>
                                      </p:tavLst>
                                    </p:anim>
                                  </p:childTnLst>
                                </p:cTn>
                              </p:par>
                              <p:par>
                                <p:cTn id="30" presetID="23" presetClass="entr" presetSubtype="528" repeatCount="indefinite" fill="hold" grpId="0" nodeType="withEffect">
                                  <p:stCondLst>
                                    <p:cond delay="500"/>
                                  </p:stCondLst>
                                  <p:childTnLst>
                                    <p:set>
                                      <p:cBhvr>
                                        <p:cTn id="31" dur="1" fill="hold">
                                          <p:stCondLst>
                                            <p:cond delay="0"/>
                                          </p:stCondLst>
                                        </p:cTn>
                                        <p:tgtEl>
                                          <p:spTgt spid="26"/>
                                        </p:tgtEl>
                                        <p:attrNameLst>
                                          <p:attrName>style.visibility</p:attrName>
                                        </p:attrNameLst>
                                      </p:cBhvr>
                                      <p:to>
                                        <p:strVal val="visible"/>
                                      </p:to>
                                    </p:set>
                                    <p:anim calcmode="lin" valueType="num">
                                      <p:cBhvr>
                                        <p:cTn id="32" dur="1000" fill="hold"/>
                                        <p:tgtEl>
                                          <p:spTgt spid="26"/>
                                        </p:tgtEl>
                                        <p:attrNameLst>
                                          <p:attrName>ppt_w</p:attrName>
                                        </p:attrNameLst>
                                      </p:cBhvr>
                                      <p:tavLst>
                                        <p:tav tm="0">
                                          <p:val>
                                            <p:fltVal val="0"/>
                                          </p:val>
                                        </p:tav>
                                        <p:tav tm="100000">
                                          <p:val>
                                            <p:strVal val="#ppt_w"/>
                                          </p:val>
                                        </p:tav>
                                      </p:tavLst>
                                    </p:anim>
                                    <p:anim calcmode="lin" valueType="num">
                                      <p:cBhvr>
                                        <p:cTn id="33" dur="1000" fill="hold"/>
                                        <p:tgtEl>
                                          <p:spTgt spid="26"/>
                                        </p:tgtEl>
                                        <p:attrNameLst>
                                          <p:attrName>ppt_h</p:attrName>
                                        </p:attrNameLst>
                                      </p:cBhvr>
                                      <p:tavLst>
                                        <p:tav tm="0">
                                          <p:val>
                                            <p:fltVal val="0"/>
                                          </p:val>
                                        </p:tav>
                                        <p:tav tm="100000">
                                          <p:val>
                                            <p:strVal val="#ppt_h"/>
                                          </p:val>
                                        </p:tav>
                                      </p:tavLst>
                                    </p:anim>
                                    <p:anim calcmode="lin" valueType="num">
                                      <p:cBhvr>
                                        <p:cTn id="34" dur="1000" fill="hold"/>
                                        <p:tgtEl>
                                          <p:spTgt spid="26"/>
                                        </p:tgtEl>
                                        <p:attrNameLst>
                                          <p:attrName>ppt_x</p:attrName>
                                        </p:attrNameLst>
                                      </p:cBhvr>
                                      <p:tavLst>
                                        <p:tav tm="0">
                                          <p:val>
                                            <p:fltVal val="0.5"/>
                                          </p:val>
                                        </p:tav>
                                        <p:tav tm="100000">
                                          <p:val>
                                            <p:strVal val="#ppt_x"/>
                                          </p:val>
                                        </p:tav>
                                      </p:tavLst>
                                    </p:anim>
                                    <p:anim calcmode="lin" valueType="num">
                                      <p:cBhvr>
                                        <p:cTn id="35" dur="1000" fill="hold"/>
                                        <p:tgtEl>
                                          <p:spTgt spid="26"/>
                                        </p:tgtEl>
                                        <p:attrNameLst>
                                          <p:attrName>ppt_y</p:attrName>
                                        </p:attrNameLst>
                                      </p:cBhvr>
                                      <p:tavLst>
                                        <p:tav tm="0">
                                          <p:val>
                                            <p:fltVal val="0.5"/>
                                          </p:val>
                                        </p:tav>
                                        <p:tav tm="100000">
                                          <p:val>
                                            <p:strVal val="#ppt_y"/>
                                          </p:val>
                                        </p:tav>
                                      </p:tavLst>
                                    </p:anim>
                                  </p:childTnLst>
                                </p:cTn>
                              </p:par>
                              <p:par>
                                <p:cTn id="36" presetID="23" presetClass="entr" presetSubtype="528" repeatCount="indefinite" fill="hold" grpId="0" nodeType="withEffect">
                                  <p:stCondLst>
                                    <p:cond delay="500"/>
                                  </p:stCondLst>
                                  <p:childTnLst>
                                    <p:set>
                                      <p:cBhvr>
                                        <p:cTn id="37" dur="1" fill="hold">
                                          <p:stCondLst>
                                            <p:cond delay="0"/>
                                          </p:stCondLst>
                                        </p:cTn>
                                        <p:tgtEl>
                                          <p:spTgt spid="28"/>
                                        </p:tgtEl>
                                        <p:attrNameLst>
                                          <p:attrName>style.visibility</p:attrName>
                                        </p:attrNameLst>
                                      </p:cBhvr>
                                      <p:to>
                                        <p:strVal val="visible"/>
                                      </p:to>
                                    </p:set>
                                    <p:anim calcmode="lin" valueType="num">
                                      <p:cBhvr>
                                        <p:cTn id="38" dur="1000" fill="hold"/>
                                        <p:tgtEl>
                                          <p:spTgt spid="28"/>
                                        </p:tgtEl>
                                        <p:attrNameLst>
                                          <p:attrName>ppt_w</p:attrName>
                                        </p:attrNameLst>
                                      </p:cBhvr>
                                      <p:tavLst>
                                        <p:tav tm="0">
                                          <p:val>
                                            <p:fltVal val="0"/>
                                          </p:val>
                                        </p:tav>
                                        <p:tav tm="100000">
                                          <p:val>
                                            <p:strVal val="#ppt_w"/>
                                          </p:val>
                                        </p:tav>
                                      </p:tavLst>
                                    </p:anim>
                                    <p:anim calcmode="lin" valueType="num">
                                      <p:cBhvr>
                                        <p:cTn id="39" dur="1000" fill="hold"/>
                                        <p:tgtEl>
                                          <p:spTgt spid="28"/>
                                        </p:tgtEl>
                                        <p:attrNameLst>
                                          <p:attrName>ppt_h</p:attrName>
                                        </p:attrNameLst>
                                      </p:cBhvr>
                                      <p:tavLst>
                                        <p:tav tm="0">
                                          <p:val>
                                            <p:fltVal val="0"/>
                                          </p:val>
                                        </p:tav>
                                        <p:tav tm="100000">
                                          <p:val>
                                            <p:strVal val="#ppt_h"/>
                                          </p:val>
                                        </p:tav>
                                      </p:tavLst>
                                    </p:anim>
                                    <p:anim calcmode="lin" valueType="num">
                                      <p:cBhvr>
                                        <p:cTn id="40" dur="1000" fill="hold"/>
                                        <p:tgtEl>
                                          <p:spTgt spid="28"/>
                                        </p:tgtEl>
                                        <p:attrNameLst>
                                          <p:attrName>ppt_x</p:attrName>
                                        </p:attrNameLst>
                                      </p:cBhvr>
                                      <p:tavLst>
                                        <p:tav tm="0">
                                          <p:val>
                                            <p:fltVal val="0.5"/>
                                          </p:val>
                                        </p:tav>
                                        <p:tav tm="100000">
                                          <p:val>
                                            <p:strVal val="#ppt_x"/>
                                          </p:val>
                                        </p:tav>
                                      </p:tavLst>
                                    </p:anim>
                                    <p:anim calcmode="lin" valueType="num">
                                      <p:cBhvr>
                                        <p:cTn id="41" dur="1000" fill="hold"/>
                                        <p:tgtEl>
                                          <p:spTgt spid="28"/>
                                        </p:tgtEl>
                                        <p:attrNameLst>
                                          <p:attrName>ppt_y</p:attrName>
                                        </p:attrNameLst>
                                      </p:cBhvr>
                                      <p:tavLst>
                                        <p:tav tm="0">
                                          <p:val>
                                            <p:fltVal val="0.5"/>
                                          </p:val>
                                        </p:tav>
                                        <p:tav tm="100000">
                                          <p:val>
                                            <p:strVal val="#ppt_y"/>
                                          </p:val>
                                        </p:tav>
                                      </p:tavLst>
                                    </p:anim>
                                  </p:childTnLst>
                                </p:cTn>
                              </p:par>
                              <p:par>
                                <p:cTn id="42" presetID="23" presetClass="entr" presetSubtype="528" repeatCount="indefinite" fill="hold" grpId="0" nodeType="withEffect">
                                  <p:stCondLst>
                                    <p:cond delay="500"/>
                                  </p:stCondLst>
                                  <p:childTnLst>
                                    <p:set>
                                      <p:cBhvr>
                                        <p:cTn id="43" dur="1" fill="hold">
                                          <p:stCondLst>
                                            <p:cond delay="0"/>
                                          </p:stCondLst>
                                        </p:cTn>
                                        <p:tgtEl>
                                          <p:spTgt spid="29"/>
                                        </p:tgtEl>
                                        <p:attrNameLst>
                                          <p:attrName>style.visibility</p:attrName>
                                        </p:attrNameLst>
                                      </p:cBhvr>
                                      <p:to>
                                        <p:strVal val="visible"/>
                                      </p:to>
                                    </p:set>
                                    <p:anim calcmode="lin" valueType="num">
                                      <p:cBhvr>
                                        <p:cTn id="44" dur="1000" fill="hold"/>
                                        <p:tgtEl>
                                          <p:spTgt spid="29"/>
                                        </p:tgtEl>
                                        <p:attrNameLst>
                                          <p:attrName>ppt_w</p:attrName>
                                        </p:attrNameLst>
                                      </p:cBhvr>
                                      <p:tavLst>
                                        <p:tav tm="0">
                                          <p:val>
                                            <p:fltVal val="0"/>
                                          </p:val>
                                        </p:tav>
                                        <p:tav tm="100000">
                                          <p:val>
                                            <p:strVal val="#ppt_w"/>
                                          </p:val>
                                        </p:tav>
                                      </p:tavLst>
                                    </p:anim>
                                    <p:anim calcmode="lin" valueType="num">
                                      <p:cBhvr>
                                        <p:cTn id="45" dur="1000" fill="hold"/>
                                        <p:tgtEl>
                                          <p:spTgt spid="29"/>
                                        </p:tgtEl>
                                        <p:attrNameLst>
                                          <p:attrName>ppt_h</p:attrName>
                                        </p:attrNameLst>
                                      </p:cBhvr>
                                      <p:tavLst>
                                        <p:tav tm="0">
                                          <p:val>
                                            <p:fltVal val="0"/>
                                          </p:val>
                                        </p:tav>
                                        <p:tav tm="100000">
                                          <p:val>
                                            <p:strVal val="#ppt_h"/>
                                          </p:val>
                                        </p:tav>
                                      </p:tavLst>
                                    </p:anim>
                                    <p:anim calcmode="lin" valueType="num">
                                      <p:cBhvr>
                                        <p:cTn id="46" dur="1000" fill="hold"/>
                                        <p:tgtEl>
                                          <p:spTgt spid="29"/>
                                        </p:tgtEl>
                                        <p:attrNameLst>
                                          <p:attrName>ppt_x</p:attrName>
                                        </p:attrNameLst>
                                      </p:cBhvr>
                                      <p:tavLst>
                                        <p:tav tm="0">
                                          <p:val>
                                            <p:fltVal val="0.5"/>
                                          </p:val>
                                        </p:tav>
                                        <p:tav tm="100000">
                                          <p:val>
                                            <p:strVal val="#ppt_x"/>
                                          </p:val>
                                        </p:tav>
                                      </p:tavLst>
                                    </p:anim>
                                    <p:anim calcmode="lin" valueType="num">
                                      <p:cBhvr>
                                        <p:cTn id="47" dur="1000" fill="hold"/>
                                        <p:tgtEl>
                                          <p:spTgt spid="29"/>
                                        </p:tgtEl>
                                        <p:attrNameLst>
                                          <p:attrName>ppt_y</p:attrName>
                                        </p:attrNameLst>
                                      </p:cBhvr>
                                      <p:tavLst>
                                        <p:tav tm="0">
                                          <p:val>
                                            <p:fltVal val="0.5"/>
                                          </p:val>
                                        </p:tav>
                                        <p:tav tm="100000">
                                          <p:val>
                                            <p:strVal val="#ppt_y"/>
                                          </p:val>
                                        </p:tav>
                                      </p:tavLst>
                                    </p:anim>
                                  </p:childTnLst>
                                </p:cTn>
                              </p:par>
                              <p:par>
                                <p:cTn id="48" presetID="23" presetClass="entr" presetSubtype="528" repeatCount="indefinite" fill="hold" grpId="0" nodeType="withEffect">
                                  <p:stCondLst>
                                    <p:cond delay="500"/>
                                  </p:stCondLst>
                                  <p:childTnLst>
                                    <p:set>
                                      <p:cBhvr>
                                        <p:cTn id="49" dur="1" fill="hold">
                                          <p:stCondLst>
                                            <p:cond delay="0"/>
                                          </p:stCondLst>
                                        </p:cTn>
                                        <p:tgtEl>
                                          <p:spTgt spid="30"/>
                                        </p:tgtEl>
                                        <p:attrNameLst>
                                          <p:attrName>style.visibility</p:attrName>
                                        </p:attrNameLst>
                                      </p:cBhvr>
                                      <p:to>
                                        <p:strVal val="visible"/>
                                      </p:to>
                                    </p:set>
                                    <p:anim calcmode="lin" valueType="num">
                                      <p:cBhvr>
                                        <p:cTn id="50" dur="1000" fill="hold"/>
                                        <p:tgtEl>
                                          <p:spTgt spid="30"/>
                                        </p:tgtEl>
                                        <p:attrNameLst>
                                          <p:attrName>ppt_w</p:attrName>
                                        </p:attrNameLst>
                                      </p:cBhvr>
                                      <p:tavLst>
                                        <p:tav tm="0">
                                          <p:val>
                                            <p:fltVal val="0"/>
                                          </p:val>
                                        </p:tav>
                                        <p:tav tm="100000">
                                          <p:val>
                                            <p:strVal val="#ppt_w"/>
                                          </p:val>
                                        </p:tav>
                                      </p:tavLst>
                                    </p:anim>
                                    <p:anim calcmode="lin" valueType="num">
                                      <p:cBhvr>
                                        <p:cTn id="51" dur="1000" fill="hold"/>
                                        <p:tgtEl>
                                          <p:spTgt spid="30"/>
                                        </p:tgtEl>
                                        <p:attrNameLst>
                                          <p:attrName>ppt_h</p:attrName>
                                        </p:attrNameLst>
                                      </p:cBhvr>
                                      <p:tavLst>
                                        <p:tav tm="0">
                                          <p:val>
                                            <p:fltVal val="0"/>
                                          </p:val>
                                        </p:tav>
                                        <p:tav tm="100000">
                                          <p:val>
                                            <p:strVal val="#ppt_h"/>
                                          </p:val>
                                        </p:tav>
                                      </p:tavLst>
                                    </p:anim>
                                    <p:anim calcmode="lin" valueType="num">
                                      <p:cBhvr>
                                        <p:cTn id="52" dur="1000" fill="hold"/>
                                        <p:tgtEl>
                                          <p:spTgt spid="30"/>
                                        </p:tgtEl>
                                        <p:attrNameLst>
                                          <p:attrName>ppt_x</p:attrName>
                                        </p:attrNameLst>
                                      </p:cBhvr>
                                      <p:tavLst>
                                        <p:tav tm="0">
                                          <p:val>
                                            <p:fltVal val="0.5"/>
                                          </p:val>
                                        </p:tav>
                                        <p:tav tm="100000">
                                          <p:val>
                                            <p:strVal val="#ppt_x"/>
                                          </p:val>
                                        </p:tav>
                                      </p:tavLst>
                                    </p:anim>
                                    <p:anim calcmode="lin" valueType="num">
                                      <p:cBhvr>
                                        <p:cTn id="53" dur="1000" fill="hold"/>
                                        <p:tgtEl>
                                          <p:spTgt spid="30"/>
                                        </p:tgtEl>
                                        <p:attrNameLst>
                                          <p:attrName>ppt_y</p:attrName>
                                        </p:attrNameLst>
                                      </p:cBhvr>
                                      <p:tavLst>
                                        <p:tav tm="0">
                                          <p:val>
                                            <p:fltVal val="0.5"/>
                                          </p:val>
                                        </p:tav>
                                        <p:tav tm="100000">
                                          <p:val>
                                            <p:strVal val="#ppt_y"/>
                                          </p:val>
                                        </p:tav>
                                      </p:tavLst>
                                    </p:anim>
                                  </p:childTnLst>
                                </p:cTn>
                              </p:par>
                              <p:par>
                                <p:cTn id="54" presetID="23" presetClass="entr" presetSubtype="528" repeatCount="indefinite"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1000" fill="hold"/>
                                        <p:tgtEl>
                                          <p:spTgt spid="31"/>
                                        </p:tgtEl>
                                        <p:attrNameLst>
                                          <p:attrName>ppt_w</p:attrName>
                                        </p:attrNameLst>
                                      </p:cBhvr>
                                      <p:tavLst>
                                        <p:tav tm="0">
                                          <p:val>
                                            <p:fltVal val="0"/>
                                          </p:val>
                                        </p:tav>
                                        <p:tav tm="100000">
                                          <p:val>
                                            <p:strVal val="#ppt_w"/>
                                          </p:val>
                                        </p:tav>
                                      </p:tavLst>
                                    </p:anim>
                                    <p:anim calcmode="lin" valueType="num">
                                      <p:cBhvr>
                                        <p:cTn id="57" dur="1000" fill="hold"/>
                                        <p:tgtEl>
                                          <p:spTgt spid="31"/>
                                        </p:tgtEl>
                                        <p:attrNameLst>
                                          <p:attrName>ppt_h</p:attrName>
                                        </p:attrNameLst>
                                      </p:cBhvr>
                                      <p:tavLst>
                                        <p:tav tm="0">
                                          <p:val>
                                            <p:fltVal val="0"/>
                                          </p:val>
                                        </p:tav>
                                        <p:tav tm="100000">
                                          <p:val>
                                            <p:strVal val="#ppt_h"/>
                                          </p:val>
                                        </p:tav>
                                      </p:tavLst>
                                    </p:anim>
                                    <p:anim calcmode="lin" valueType="num">
                                      <p:cBhvr>
                                        <p:cTn id="58" dur="1000" fill="hold"/>
                                        <p:tgtEl>
                                          <p:spTgt spid="31"/>
                                        </p:tgtEl>
                                        <p:attrNameLst>
                                          <p:attrName>ppt_x</p:attrName>
                                        </p:attrNameLst>
                                      </p:cBhvr>
                                      <p:tavLst>
                                        <p:tav tm="0">
                                          <p:val>
                                            <p:fltVal val="0.5"/>
                                          </p:val>
                                        </p:tav>
                                        <p:tav tm="100000">
                                          <p:val>
                                            <p:strVal val="#ppt_x"/>
                                          </p:val>
                                        </p:tav>
                                      </p:tavLst>
                                    </p:anim>
                                    <p:anim calcmode="lin" valueType="num">
                                      <p:cBhvr>
                                        <p:cTn id="59" dur="1000" fill="hold"/>
                                        <p:tgtEl>
                                          <p:spTgt spid="31"/>
                                        </p:tgtEl>
                                        <p:attrNameLst>
                                          <p:attrName>ppt_y</p:attrName>
                                        </p:attrNameLst>
                                      </p:cBhvr>
                                      <p:tavLst>
                                        <p:tav tm="0">
                                          <p:val>
                                            <p:fltVal val="0.5"/>
                                          </p:val>
                                        </p:tav>
                                        <p:tav tm="100000">
                                          <p:val>
                                            <p:strVal val="#ppt_y"/>
                                          </p:val>
                                        </p:tav>
                                      </p:tavLst>
                                    </p:anim>
                                  </p:childTnLst>
                                </p:cTn>
                              </p:par>
                              <p:par>
                                <p:cTn id="60" presetID="23" presetClass="entr" presetSubtype="528" repeatCount="indefinite"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p:cTn id="62" dur="1000" fill="hold"/>
                                        <p:tgtEl>
                                          <p:spTgt spid="32"/>
                                        </p:tgtEl>
                                        <p:attrNameLst>
                                          <p:attrName>ppt_w</p:attrName>
                                        </p:attrNameLst>
                                      </p:cBhvr>
                                      <p:tavLst>
                                        <p:tav tm="0">
                                          <p:val>
                                            <p:fltVal val="0"/>
                                          </p:val>
                                        </p:tav>
                                        <p:tav tm="100000">
                                          <p:val>
                                            <p:strVal val="#ppt_w"/>
                                          </p:val>
                                        </p:tav>
                                      </p:tavLst>
                                    </p:anim>
                                    <p:anim calcmode="lin" valueType="num">
                                      <p:cBhvr>
                                        <p:cTn id="63" dur="1000" fill="hold"/>
                                        <p:tgtEl>
                                          <p:spTgt spid="32"/>
                                        </p:tgtEl>
                                        <p:attrNameLst>
                                          <p:attrName>ppt_h</p:attrName>
                                        </p:attrNameLst>
                                      </p:cBhvr>
                                      <p:tavLst>
                                        <p:tav tm="0">
                                          <p:val>
                                            <p:fltVal val="0"/>
                                          </p:val>
                                        </p:tav>
                                        <p:tav tm="100000">
                                          <p:val>
                                            <p:strVal val="#ppt_h"/>
                                          </p:val>
                                        </p:tav>
                                      </p:tavLst>
                                    </p:anim>
                                    <p:anim calcmode="lin" valueType="num">
                                      <p:cBhvr>
                                        <p:cTn id="64" dur="1000" fill="hold"/>
                                        <p:tgtEl>
                                          <p:spTgt spid="32"/>
                                        </p:tgtEl>
                                        <p:attrNameLst>
                                          <p:attrName>ppt_x</p:attrName>
                                        </p:attrNameLst>
                                      </p:cBhvr>
                                      <p:tavLst>
                                        <p:tav tm="0">
                                          <p:val>
                                            <p:fltVal val="0.5"/>
                                          </p:val>
                                        </p:tav>
                                        <p:tav tm="100000">
                                          <p:val>
                                            <p:strVal val="#ppt_x"/>
                                          </p:val>
                                        </p:tav>
                                      </p:tavLst>
                                    </p:anim>
                                    <p:anim calcmode="lin" valueType="num">
                                      <p:cBhvr>
                                        <p:cTn id="65" dur="1000" fill="hold"/>
                                        <p:tgtEl>
                                          <p:spTgt spid="32"/>
                                        </p:tgtEl>
                                        <p:attrNameLst>
                                          <p:attrName>ppt_y</p:attrName>
                                        </p:attrNameLst>
                                      </p:cBhvr>
                                      <p:tavLst>
                                        <p:tav tm="0">
                                          <p:val>
                                            <p:fltVal val="0.5"/>
                                          </p:val>
                                        </p:tav>
                                        <p:tav tm="100000">
                                          <p:val>
                                            <p:strVal val="#ppt_y"/>
                                          </p:val>
                                        </p:tav>
                                      </p:tavLst>
                                    </p:anim>
                                  </p:childTnLst>
                                </p:cTn>
                              </p:par>
                            </p:childTnLst>
                          </p:cTn>
                        </p:par>
                        <p:par>
                          <p:cTn id="66" fill="hold">
                            <p:stCondLst>
                              <p:cond delay="1000"/>
                            </p:stCondLst>
                            <p:childTnLst>
                              <p:par>
                                <p:cTn id="67" presetID="1" presetClass="mediacall" presetSubtype="0" fill="hold" nodeType="afterEffect">
                                  <p:stCondLst>
                                    <p:cond delay="0"/>
                                  </p:stCondLst>
                                  <p:childTnLst>
                                    <p:cmd type="call" cmd="playFrom(0.0)">
                                      <p:cBhvr>
                                        <p:cTn id="68" dur="2225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69" fill="hold" display="0">
                  <p:stCondLst>
                    <p:cond delay="indefinite"/>
                  </p:stCondLst>
                  <p:endCondLst>
                    <p:cond evt="onNext" delay="0">
                      <p:tgtEl>
                        <p:sldTgt/>
                      </p:tgtEl>
                    </p:cond>
                    <p:cond evt="onPrev" delay="0">
                      <p:tgtEl>
                        <p:sldTgt/>
                      </p:tgtEl>
                    </p:cond>
                    <p:cond evt="onStopAudio" delay="0">
                      <p:tgtEl>
                        <p:sldTgt/>
                      </p:tgtEl>
                    </p:cond>
                  </p:endCondLst>
                </p:cTn>
                <p:tgtEl>
                  <p:spTgt spid="33"/>
                </p:tgtEl>
              </p:cMediaNode>
            </p:audio>
          </p:childTnLst>
        </p:cTn>
      </p:par>
    </p:tnLst>
    <p:bldLst>
      <p:bldP spid="21" grpId="0" animBg="1"/>
      <p:bldP spid="19" grpId="0" bldLvl="0" animBg="1"/>
      <p:bldP spid="20" grpId="0" bldLvl="0" animBg="1"/>
      <p:bldP spid="25" grpId="0" bldLvl="0" animBg="1"/>
      <p:bldP spid="26" grpId="0" bldLvl="0" animBg="1"/>
      <p:bldP spid="28" grpId="0" bldLvl="0" animBg="1"/>
      <p:bldP spid="29" grpId="0" bldLvl="0" animBg="1"/>
      <p:bldP spid="30" grpId="0" bldLvl="0" animBg="1"/>
      <p:bldP spid="31" grpId="0" bldLvl="0" animBg="1"/>
      <p:bldP spid="3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27111"/>
          <a:stretch>
            <a:fillRect/>
          </a:stretch>
        </p:blipFill>
        <p:spPr>
          <a:xfrm>
            <a:off x="0" y="-9760"/>
            <a:ext cx="12192001" cy="6858000"/>
          </a:xfrm>
          <a:prstGeom prst="rect">
            <a:avLst/>
          </a:prstGeom>
        </p:spPr>
      </p:pic>
      <p:pic>
        <p:nvPicPr>
          <p:cNvPr id="22" name="图片 21"/>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r="93467" b="46605"/>
          <a:stretch>
            <a:fillRect/>
          </a:stretch>
        </p:blipFill>
        <p:spPr>
          <a:xfrm>
            <a:off x="-1" y="917359"/>
            <a:ext cx="786074" cy="2682184"/>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6888" y="4680152"/>
            <a:ext cx="6413548" cy="1549970"/>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10" name="文本框 11"/>
          <p:cNvSpPr txBox="1"/>
          <p:nvPr/>
        </p:nvSpPr>
        <p:spPr>
          <a:xfrm>
            <a:off x="3286125" y="1496695"/>
            <a:ext cx="7230745" cy="2861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srgbClr val="0000FF"/>
                </a:solidFill>
                <a:effectLst/>
                <a:uLnTx/>
                <a:uFillTx/>
                <a:latin typeface="Times New Roman" panose="02020603050405020304" pitchFamily="18" charset="0"/>
                <a:ea typeface="Microsoft YaHei" panose="020B0503020204020204" charset="-122"/>
                <a:cs typeface="Times New Roman" panose="02020603050405020304" pitchFamily="18" charset="0"/>
              </a:rPr>
              <a:t>THỰC</a:t>
            </a:r>
            <a:r>
              <a:rPr kumimoji="0" lang="en-US" altLang="zh-CN" sz="6000" b="1" i="0" u="none" strike="noStrike" kern="1200" cap="none" spc="0" normalizeH="0" noProof="0" dirty="0">
                <a:ln>
                  <a:noFill/>
                </a:ln>
                <a:solidFill>
                  <a:srgbClr val="0000FF"/>
                </a:solidFill>
                <a:effectLst/>
                <a:uLnTx/>
                <a:uFillTx/>
                <a:latin typeface="Times New Roman" panose="02020603050405020304" pitchFamily="18" charset="0"/>
                <a:ea typeface="Microsoft YaHei" panose="020B0503020204020204" charset="-122"/>
                <a:cs typeface="Times New Roman" panose="02020603050405020304" pitchFamily="18" charset="0"/>
              </a:rPr>
              <a:t> HÀNH TIẾNG VIỆT</a:t>
            </a:r>
            <a:r>
              <a:rPr kumimoji="0" lang="vi-VN" altLang="en-US" sz="6000" b="1" i="0" u="none" strike="noStrike" kern="1200" cap="none" spc="0" normalizeH="0" noProof="0" dirty="0">
                <a:ln>
                  <a:noFill/>
                </a:ln>
                <a:solidFill>
                  <a:srgbClr val="0000FF"/>
                </a:solidFill>
                <a:effectLst/>
                <a:uLnTx/>
                <a:uFillTx/>
                <a:latin typeface="Times New Roman" panose="02020603050405020304" pitchFamily="18" charset="0"/>
                <a:ea typeface="Microsoft YaHei" panose="020B0503020204020204" charset="-122"/>
                <a:cs typeface="Times New Roman" panose="02020603050405020304" pitchFamily="18" charset="0"/>
              </a:rPr>
              <a:t>(Tiết theo)</a:t>
            </a:r>
            <a:endParaRPr kumimoji="0" lang="vi-VN" altLang="en-US" sz="6000" b="1" i="0" u="none" strike="noStrike" kern="1200" cap="none" spc="0" normalizeH="0" baseline="0" noProof="0" dirty="0">
              <a:ln>
                <a:noFill/>
              </a:ln>
              <a:solidFill>
                <a:srgbClr val="0000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14" name="Picture 13"/>
          <p:cNvPicPr>
            <a:picLocks noChangeAspect="1"/>
          </p:cNvPicPr>
          <p:nvPr/>
        </p:nvPicPr>
        <p:blipFill>
          <a:blip r:embed="rId8"/>
          <a:stretch>
            <a:fillRect/>
          </a:stretch>
        </p:blipFill>
        <p:spPr>
          <a:xfrm>
            <a:off x="5027474" y="-297956"/>
            <a:ext cx="2322777" cy="1963082"/>
          </a:xfrm>
          <a:prstGeom prst="rect">
            <a:avLst/>
          </a:prstGeom>
        </p:spPr>
      </p:pic>
      <p:pic>
        <p:nvPicPr>
          <p:cNvPr id="15" name="图片 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40405" y="362369"/>
            <a:ext cx="4750038" cy="84849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12" presetClass="entr" presetSubtype="2"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3000"/>
                                        <p:tgtEl>
                                          <p:spTgt spid="15"/>
                                        </p:tgtEl>
                                        <p:attrNameLst>
                                          <p:attrName>ppt_x</p:attrName>
                                        </p:attrNameLst>
                                      </p:cBhvr>
                                      <p:tavLst>
                                        <p:tav tm="0">
                                          <p:val>
                                            <p:strVal val="#ppt_x+#ppt_w*1.125000"/>
                                          </p:val>
                                        </p:tav>
                                        <p:tav tm="100000">
                                          <p:val>
                                            <p:strVal val="#ppt_x"/>
                                          </p:val>
                                        </p:tav>
                                      </p:tavLst>
                                    </p:anim>
                                    <p:animEffect transition="in" filter="wipe(left)">
                                      <p:cBhvr>
                                        <p:cTn id="18" dur="3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27111"/>
          <a:stretch>
            <a:fillRect/>
          </a:stretch>
        </p:blipFill>
        <p:spPr>
          <a:xfrm>
            <a:off x="0" y="-9760"/>
            <a:ext cx="12192001" cy="6858000"/>
          </a:xfrm>
          <a:prstGeom prst="rect">
            <a:avLst/>
          </a:prstGeom>
        </p:spPr>
      </p:pic>
      <p:pic>
        <p:nvPicPr>
          <p:cNvPr id="22" name="图片 21"/>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r="93467" b="46605"/>
          <a:stretch>
            <a:fillRect/>
          </a:stretch>
        </p:blipFill>
        <p:spPr>
          <a:xfrm>
            <a:off x="-1" y="917359"/>
            <a:ext cx="786074" cy="2682184"/>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pic>
        <p:nvPicPr>
          <p:cNvPr id="2" name="图片 1">
            <a:hlinkClick r:id="rId7" action="ppaction://hlinkfil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6888" y="4680152"/>
            <a:ext cx="6413548" cy="1549970"/>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10" name="文本框 11"/>
          <p:cNvSpPr txBox="1"/>
          <p:nvPr/>
        </p:nvSpPr>
        <p:spPr>
          <a:xfrm>
            <a:off x="3285883" y="1496878"/>
            <a:ext cx="6413548" cy="1938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srgbClr val="0000FF"/>
                </a:solidFill>
                <a:effectLst/>
                <a:uLnTx/>
                <a:uFillTx/>
                <a:latin typeface="Times New Roman" panose="02020603050405020304" pitchFamily="18" charset="0"/>
                <a:ea typeface="Microsoft YaHei" panose="020B0503020204020204" charset="-122"/>
                <a:cs typeface="Times New Roman" panose="02020603050405020304" pitchFamily="18" charset="0"/>
              </a:rPr>
              <a:t>KHỞI ĐỘNG</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6000" b="1" i="0" u="none" strike="noStrike" kern="1200" cap="none" spc="0" normalizeH="0" baseline="0" noProof="0" dirty="0">
              <a:ln>
                <a:noFill/>
              </a:ln>
              <a:solidFill>
                <a:srgbClr val="0000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14" name="Picture 13"/>
          <p:cNvPicPr>
            <a:picLocks noChangeAspect="1"/>
          </p:cNvPicPr>
          <p:nvPr/>
        </p:nvPicPr>
        <p:blipFill>
          <a:blip r:embed="rId9"/>
          <a:stretch>
            <a:fillRect/>
          </a:stretch>
        </p:blipFill>
        <p:spPr>
          <a:xfrm>
            <a:off x="5027474" y="-297956"/>
            <a:ext cx="2322777" cy="1963082"/>
          </a:xfrm>
          <a:prstGeom prst="rect">
            <a:avLst/>
          </a:prstGeom>
        </p:spPr>
      </p:pic>
      <p:pic>
        <p:nvPicPr>
          <p:cNvPr id="15" name="图片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0405" y="362369"/>
            <a:ext cx="4750038" cy="84849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12" presetClass="entr" presetSubtype="2"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3000"/>
                                        <p:tgtEl>
                                          <p:spTgt spid="15"/>
                                        </p:tgtEl>
                                        <p:attrNameLst>
                                          <p:attrName>ppt_x</p:attrName>
                                        </p:attrNameLst>
                                      </p:cBhvr>
                                      <p:tavLst>
                                        <p:tav tm="0">
                                          <p:val>
                                            <p:strVal val="#ppt_x+#ppt_w*1.125000"/>
                                          </p:val>
                                        </p:tav>
                                        <p:tav tm="100000">
                                          <p:val>
                                            <p:strVal val="#ppt_x"/>
                                          </p:val>
                                        </p:tav>
                                      </p:tavLst>
                                    </p:anim>
                                    <p:animEffect transition="in" filter="wipe(left)">
                                      <p:cBhvr>
                                        <p:cTn id="18" dur="3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sosceles Triangle 48"/>
          <p:cNvSpPr/>
          <p:nvPr/>
        </p:nvSpPr>
        <p:spPr>
          <a:xfrm>
            <a:off x="3729858" y="4992693"/>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820475" y="527158"/>
            <a:ext cx="393056" cy="584775"/>
          </a:xfrm>
          <a:prstGeom prst="rect">
            <a:avLst/>
          </a:prstGeom>
          <a:noFill/>
        </p:spPr>
        <p:txBody>
          <a:bodyPr wrap="none" rtlCol="0">
            <a:spAutoFit/>
          </a:bodyPr>
          <a:lstStyle/>
          <a:p>
            <a:r>
              <a:rPr lang="en-US" sz="3200" b="1">
                <a:solidFill>
                  <a:schemeClr val="bg1">
                    <a:lumMod val="50000"/>
                  </a:schemeClr>
                </a:solidFill>
              </a:rPr>
              <a:t>1</a:t>
            </a:r>
          </a:p>
        </p:txBody>
      </p:sp>
      <p:sp>
        <p:nvSpPr>
          <p:cNvPr id="48" name="Isosceles Triangle 47"/>
          <p:cNvSpPr/>
          <p:nvPr/>
        </p:nvSpPr>
        <p:spPr>
          <a:xfrm>
            <a:off x="2701"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a:hlinkClick r:id="rId2" action="ppaction://hlinksldjump"/>
          </p:cNvPr>
          <p:cNvSpPr/>
          <p:nvPr/>
        </p:nvSpPr>
        <p:spPr>
          <a:xfrm>
            <a:off x="1504950" y="961390"/>
            <a:ext cx="817880" cy="855345"/>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3533330" y="1386299"/>
            <a:ext cx="393056" cy="584775"/>
          </a:xfrm>
          <a:prstGeom prst="rect">
            <a:avLst/>
          </a:prstGeom>
          <a:noFill/>
        </p:spPr>
        <p:txBody>
          <a:bodyPr wrap="none" rtlCol="0">
            <a:spAutoFit/>
          </a:bodyPr>
          <a:lstStyle/>
          <a:p>
            <a:r>
              <a:rPr lang="en-US" sz="3200" b="1">
                <a:solidFill>
                  <a:schemeClr val="bg1">
                    <a:lumMod val="50000"/>
                  </a:schemeClr>
                </a:solidFill>
              </a:rPr>
              <a:t>2</a:t>
            </a:r>
          </a:p>
        </p:txBody>
      </p:sp>
      <p:sp>
        <p:nvSpPr>
          <p:cNvPr id="53" name="5-Point Star 52">
            <a:hlinkClick r:id="rId3" action="ppaction://hlinksldjump"/>
          </p:cNvPr>
          <p:cNvSpPr/>
          <p:nvPr/>
        </p:nvSpPr>
        <p:spPr>
          <a:xfrm>
            <a:off x="3300287" y="1820576"/>
            <a:ext cx="859141" cy="8591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9158842" y="1815869"/>
            <a:ext cx="408940" cy="583565"/>
          </a:xfrm>
          <a:prstGeom prst="rect">
            <a:avLst/>
          </a:prstGeom>
          <a:noFill/>
        </p:spPr>
        <p:txBody>
          <a:bodyPr wrap="none" rtlCol="0">
            <a:spAutoFit/>
          </a:bodyPr>
          <a:lstStyle/>
          <a:p>
            <a:r>
              <a:rPr lang="vi-VN" altLang="en-US" sz="3200" b="1">
                <a:solidFill>
                  <a:schemeClr val="bg1">
                    <a:lumMod val="50000"/>
                  </a:schemeClr>
                </a:solidFill>
              </a:rPr>
              <a:t>5</a:t>
            </a:r>
          </a:p>
        </p:txBody>
      </p:sp>
      <p:sp>
        <p:nvSpPr>
          <p:cNvPr id="57" name="5-Point Star 56">
            <a:hlinkClick r:id="rId4" action="ppaction://hlinksldjump"/>
          </p:cNvPr>
          <p:cNvSpPr/>
          <p:nvPr/>
        </p:nvSpPr>
        <p:spPr>
          <a:xfrm>
            <a:off x="8925799" y="2250146"/>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7088705" y="2797170"/>
            <a:ext cx="393056" cy="584775"/>
          </a:xfrm>
          <a:prstGeom prst="rect">
            <a:avLst/>
          </a:prstGeom>
          <a:noFill/>
        </p:spPr>
        <p:txBody>
          <a:bodyPr wrap="none" rtlCol="0">
            <a:spAutoFit/>
          </a:bodyPr>
          <a:lstStyle/>
          <a:p>
            <a:r>
              <a:rPr lang="en-US" sz="3200" b="1">
                <a:solidFill>
                  <a:schemeClr val="bg1">
                    <a:lumMod val="50000"/>
                  </a:schemeClr>
                </a:solidFill>
              </a:rPr>
              <a:t>4</a:t>
            </a:r>
          </a:p>
        </p:txBody>
      </p:sp>
      <p:sp>
        <p:nvSpPr>
          <p:cNvPr id="59" name="5-Point Star 58">
            <a:hlinkClick r:id="rId5" action="ppaction://hlinksldjump"/>
          </p:cNvPr>
          <p:cNvSpPr/>
          <p:nvPr/>
        </p:nvSpPr>
        <p:spPr>
          <a:xfrm>
            <a:off x="6829425" y="3231515"/>
            <a:ext cx="911225" cy="852805"/>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10325605" y="243378"/>
            <a:ext cx="408940" cy="583565"/>
          </a:xfrm>
          <a:prstGeom prst="rect">
            <a:avLst/>
          </a:prstGeom>
          <a:noFill/>
        </p:spPr>
        <p:txBody>
          <a:bodyPr wrap="none" rtlCol="0">
            <a:spAutoFit/>
          </a:bodyPr>
          <a:lstStyle/>
          <a:p>
            <a:r>
              <a:rPr lang="vi-VN" altLang="en-US" sz="3200" b="1">
                <a:solidFill>
                  <a:schemeClr val="bg1">
                    <a:lumMod val="50000"/>
                  </a:schemeClr>
                </a:solidFill>
              </a:rPr>
              <a:t>6</a:t>
            </a:r>
          </a:p>
        </p:txBody>
      </p:sp>
      <p:sp>
        <p:nvSpPr>
          <p:cNvPr id="61" name="5-Point Star 60">
            <a:hlinkClick r:id="rId6" action="ppaction://hlinksldjump"/>
          </p:cNvPr>
          <p:cNvSpPr/>
          <p:nvPr/>
        </p:nvSpPr>
        <p:spPr>
          <a:xfrm>
            <a:off x="9909175" y="677545"/>
            <a:ext cx="1042670" cy="1143000"/>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750954" y="1815868"/>
            <a:ext cx="393056" cy="584775"/>
          </a:xfrm>
          <a:prstGeom prst="rect">
            <a:avLst/>
          </a:prstGeom>
          <a:noFill/>
        </p:spPr>
        <p:txBody>
          <a:bodyPr wrap="none" rtlCol="0">
            <a:spAutoFit/>
          </a:bodyPr>
          <a:lstStyle/>
          <a:p>
            <a:r>
              <a:rPr lang="en-US" sz="3200" b="1">
                <a:solidFill>
                  <a:schemeClr val="bg1">
                    <a:lumMod val="50000"/>
                  </a:schemeClr>
                </a:solidFill>
              </a:rPr>
              <a:t>3</a:t>
            </a:r>
          </a:p>
        </p:txBody>
      </p:sp>
      <p:sp>
        <p:nvSpPr>
          <p:cNvPr id="63" name="5-Point Star 62">
            <a:hlinkClick r:id="rId7" action="ppaction://hlinksldjump"/>
          </p:cNvPr>
          <p:cNvSpPr/>
          <p:nvPr/>
        </p:nvSpPr>
        <p:spPr>
          <a:xfrm>
            <a:off x="494665" y="2250440"/>
            <a:ext cx="1087755" cy="83058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entagon 69">
            <a:hlinkClick r:id="" action="ppaction://noaction"/>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71" name="Rectangle 70"/>
          <p:cNvSpPr/>
          <p:nvPr/>
        </p:nvSpPr>
        <p:spPr>
          <a:xfrm>
            <a:off x="1346708" y="5549067"/>
            <a:ext cx="5741572" cy="1446550"/>
          </a:xfrm>
          <a:prstGeom prst="rect">
            <a:avLst/>
          </a:prstGeom>
          <a:noFill/>
        </p:spPr>
        <p:txBody>
          <a:bodyPr wrap="none" lIns="91440" tIns="45720" rIns="91440" bIns="45720">
            <a:spAutoFit/>
          </a:bodyPr>
          <a:lstStyle/>
          <a:p>
            <a:pPr algn="ctr"/>
            <a:r>
              <a:rPr lang="en-US" sz="8800" b="1" cap="none" spc="0">
                <a:ln w="6600">
                  <a:solidFill>
                    <a:schemeClr val="accent2"/>
                  </a:solidFill>
                  <a:prstDash val="solid"/>
                </a:ln>
                <a:solidFill>
                  <a:srgbClr val="FFFFFF"/>
                </a:solidFill>
                <a:effectLst>
                  <a:outerShdw dist="38100" dir="2700000" algn="tl" rotWithShape="0">
                    <a:schemeClr val="accent2"/>
                  </a:outerShdw>
                </a:effectLst>
              </a:rPr>
              <a:t>LUCKY STAR</a:t>
            </a:r>
          </a:p>
        </p:txBody>
      </p:sp>
      <p:pic>
        <p:nvPicPr>
          <p:cNvPr id="73" name="Picture 72"/>
          <p:cNvPicPr>
            <a:picLocks noChangeAspect="1"/>
          </p:cNvPicPr>
          <p:nvPr/>
        </p:nvPicPr>
        <p:blipFill>
          <a:blip r:embed="rId8"/>
          <a:stretch>
            <a:fillRect/>
          </a:stretch>
        </p:blipFill>
        <p:spPr>
          <a:xfrm>
            <a:off x="2173474" y="3081916"/>
            <a:ext cx="149974" cy="132669"/>
          </a:xfrm>
          <a:prstGeom prst="rect">
            <a:avLst/>
          </a:prstGeom>
        </p:spPr>
      </p:pic>
      <p:pic>
        <p:nvPicPr>
          <p:cNvPr id="76" name="Picture 75"/>
          <p:cNvPicPr>
            <a:picLocks noChangeAspect="1"/>
          </p:cNvPicPr>
          <p:nvPr/>
        </p:nvPicPr>
        <p:blipFill>
          <a:blip r:embed="rId8"/>
          <a:stretch>
            <a:fillRect/>
          </a:stretch>
        </p:blipFill>
        <p:spPr>
          <a:xfrm>
            <a:off x="4817130" y="1336023"/>
            <a:ext cx="247650" cy="219075"/>
          </a:xfrm>
          <a:prstGeom prst="rect">
            <a:avLst/>
          </a:prstGeom>
        </p:spPr>
      </p:pic>
      <p:pic>
        <p:nvPicPr>
          <p:cNvPr id="77" name="Picture 76"/>
          <p:cNvPicPr>
            <a:picLocks noChangeAspect="1"/>
          </p:cNvPicPr>
          <p:nvPr/>
        </p:nvPicPr>
        <p:blipFill>
          <a:blip r:embed="rId8"/>
          <a:stretch>
            <a:fillRect/>
          </a:stretch>
        </p:blipFill>
        <p:spPr>
          <a:xfrm>
            <a:off x="11077166" y="1866180"/>
            <a:ext cx="206475" cy="182651"/>
          </a:xfrm>
          <a:prstGeom prst="rect">
            <a:avLst/>
          </a:prstGeom>
        </p:spPr>
      </p:pic>
      <p:pic>
        <p:nvPicPr>
          <p:cNvPr id="79" name="Picture 78"/>
          <p:cNvPicPr>
            <a:picLocks noChangeAspect="1"/>
          </p:cNvPicPr>
          <p:nvPr/>
        </p:nvPicPr>
        <p:blipFill>
          <a:blip r:embed="rId8"/>
          <a:stretch>
            <a:fillRect/>
          </a:stretch>
        </p:blipFill>
        <p:spPr>
          <a:xfrm>
            <a:off x="7708480" y="1889180"/>
            <a:ext cx="174279" cy="1541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1000" fill="hold"/>
                                        <p:tgtEl>
                                          <p:spTgt spid="57"/>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500" fill="hold"/>
                                        <p:tgtEl>
                                          <p:spTgt spid="61"/>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1"/>
                    </p:tgtEl>
                  </p:cond>
                </p:stCondLst>
                <p:endSync evt="end" delay="0">
                  <p:rtn val="all"/>
                </p:endSync>
                <p:childTnLst>
                  <p:par>
                    <p:cTn id="24" fill="hold">
                      <p:stCondLst>
                        <p:cond delay="0"/>
                      </p:stCondLst>
                      <p:childTnLst>
                        <p:par>
                          <p:cTn id="25" fill="hold">
                            <p:stCondLst>
                              <p:cond delay="0"/>
                            </p:stCondLst>
                            <p:childTnLst>
                              <p:par>
                                <p:cTn id="26" presetID="23" presetClass="exit" presetSubtype="544" fill="hold" grpId="0" nodeType="clickEffect">
                                  <p:stCondLst>
                                    <p:cond delay="0"/>
                                  </p:stCondLst>
                                  <p:childTnLst>
                                    <p:anim calcmode="lin" valueType="num">
                                      <p:cBhvr>
                                        <p:cTn id="27" dur="500"/>
                                        <p:tgtEl>
                                          <p:spTgt spid="51"/>
                                        </p:tgtEl>
                                        <p:attrNameLst>
                                          <p:attrName>ppt_w</p:attrName>
                                        </p:attrNameLst>
                                      </p:cBhvr>
                                      <p:tavLst>
                                        <p:tav tm="0">
                                          <p:val>
                                            <p:strVal val="ppt_w"/>
                                          </p:val>
                                        </p:tav>
                                        <p:tav tm="100000">
                                          <p:val>
                                            <p:fltVal val="0"/>
                                          </p:val>
                                        </p:tav>
                                      </p:tavLst>
                                    </p:anim>
                                    <p:anim calcmode="lin" valueType="num">
                                      <p:cBhvr>
                                        <p:cTn id="28" dur="500"/>
                                        <p:tgtEl>
                                          <p:spTgt spid="51"/>
                                        </p:tgtEl>
                                        <p:attrNameLst>
                                          <p:attrName>ppt_h</p:attrName>
                                        </p:attrNameLst>
                                      </p:cBhvr>
                                      <p:tavLst>
                                        <p:tav tm="0">
                                          <p:val>
                                            <p:strVal val="ppt_h"/>
                                          </p:val>
                                        </p:tav>
                                        <p:tav tm="100000">
                                          <p:val>
                                            <p:fltVal val="0"/>
                                          </p:val>
                                        </p:tav>
                                      </p:tavLst>
                                    </p:anim>
                                    <p:anim calcmode="lin" valueType="num">
                                      <p:cBhvr>
                                        <p:cTn id="29" dur="500"/>
                                        <p:tgtEl>
                                          <p:spTgt spid="51"/>
                                        </p:tgtEl>
                                        <p:attrNameLst>
                                          <p:attrName>ppt_x</p:attrName>
                                        </p:attrNameLst>
                                      </p:cBhvr>
                                      <p:tavLst>
                                        <p:tav tm="0">
                                          <p:val>
                                            <p:strVal val="ppt_x"/>
                                          </p:val>
                                        </p:tav>
                                        <p:tav tm="100000">
                                          <p:val>
                                            <p:fltVal val="0.5"/>
                                          </p:val>
                                        </p:tav>
                                      </p:tavLst>
                                    </p:anim>
                                    <p:anim calcmode="lin" valueType="num">
                                      <p:cBhvr>
                                        <p:cTn id="30" dur="500"/>
                                        <p:tgtEl>
                                          <p:spTgt spid="51"/>
                                        </p:tgtEl>
                                        <p:attrNameLst>
                                          <p:attrName>ppt_y</p:attrName>
                                        </p:attrNameLst>
                                      </p:cBhvr>
                                      <p:tavLst>
                                        <p:tav tm="0">
                                          <p:val>
                                            <p:strVal val="ppt_y"/>
                                          </p:val>
                                        </p:tav>
                                        <p:tav tm="100000">
                                          <p:val>
                                            <p:fltVal val="0.5"/>
                                          </p:val>
                                        </p:tav>
                                      </p:tavLst>
                                    </p:anim>
                                    <p:set>
                                      <p:cBhvr>
                                        <p:cTn id="31" dur="1" fill="hold">
                                          <p:stCondLst>
                                            <p:cond delay="499"/>
                                          </p:stCondLst>
                                        </p:cTn>
                                        <p:tgtEl>
                                          <p:spTgt spid="5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
                                        <p:tgtEl>
                                          <p:spTgt spid="29"/>
                                        </p:tgtEl>
                                      </p:cBhvr>
                                    </p:animEffect>
                                    <p:set>
                                      <p:cBhvr>
                                        <p:cTn id="34"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23" presetClass="exit" presetSubtype="544" fill="hold" grpId="0" nodeType="clickEffect">
                                  <p:stCondLst>
                                    <p:cond delay="0"/>
                                  </p:stCondLst>
                                  <p:childTnLst>
                                    <p:anim calcmode="lin" valueType="num">
                                      <p:cBhvr>
                                        <p:cTn id="39" dur="500"/>
                                        <p:tgtEl>
                                          <p:spTgt spid="53"/>
                                        </p:tgtEl>
                                        <p:attrNameLst>
                                          <p:attrName>ppt_w</p:attrName>
                                        </p:attrNameLst>
                                      </p:cBhvr>
                                      <p:tavLst>
                                        <p:tav tm="0">
                                          <p:val>
                                            <p:strVal val="ppt_w"/>
                                          </p:val>
                                        </p:tav>
                                        <p:tav tm="100000">
                                          <p:val>
                                            <p:fltVal val="0"/>
                                          </p:val>
                                        </p:tav>
                                      </p:tavLst>
                                    </p:anim>
                                    <p:anim calcmode="lin" valueType="num">
                                      <p:cBhvr>
                                        <p:cTn id="40" dur="500"/>
                                        <p:tgtEl>
                                          <p:spTgt spid="53"/>
                                        </p:tgtEl>
                                        <p:attrNameLst>
                                          <p:attrName>ppt_h</p:attrName>
                                        </p:attrNameLst>
                                      </p:cBhvr>
                                      <p:tavLst>
                                        <p:tav tm="0">
                                          <p:val>
                                            <p:strVal val="ppt_h"/>
                                          </p:val>
                                        </p:tav>
                                        <p:tav tm="100000">
                                          <p:val>
                                            <p:fltVal val="0"/>
                                          </p:val>
                                        </p:tav>
                                      </p:tavLst>
                                    </p:anim>
                                    <p:anim calcmode="lin" valueType="num">
                                      <p:cBhvr>
                                        <p:cTn id="41" dur="500"/>
                                        <p:tgtEl>
                                          <p:spTgt spid="53"/>
                                        </p:tgtEl>
                                        <p:attrNameLst>
                                          <p:attrName>ppt_x</p:attrName>
                                        </p:attrNameLst>
                                      </p:cBhvr>
                                      <p:tavLst>
                                        <p:tav tm="0">
                                          <p:val>
                                            <p:strVal val="ppt_x"/>
                                          </p:val>
                                        </p:tav>
                                        <p:tav tm="100000">
                                          <p:val>
                                            <p:fltVal val="0.5"/>
                                          </p:val>
                                        </p:tav>
                                      </p:tavLst>
                                    </p:anim>
                                    <p:anim calcmode="lin" valueType="num">
                                      <p:cBhvr>
                                        <p:cTn id="42" dur="500"/>
                                        <p:tgtEl>
                                          <p:spTgt spid="53"/>
                                        </p:tgtEl>
                                        <p:attrNameLst>
                                          <p:attrName>ppt_y</p:attrName>
                                        </p:attrNameLst>
                                      </p:cBhvr>
                                      <p:tavLst>
                                        <p:tav tm="0">
                                          <p:val>
                                            <p:strVal val="ppt_y"/>
                                          </p:val>
                                        </p:tav>
                                        <p:tav tm="100000">
                                          <p:val>
                                            <p:fltVal val="0.5"/>
                                          </p:val>
                                        </p:tav>
                                      </p:tavLst>
                                    </p:anim>
                                    <p:set>
                                      <p:cBhvr>
                                        <p:cTn id="43" dur="1" fill="hold">
                                          <p:stCondLst>
                                            <p:cond delay="499"/>
                                          </p:stCondLst>
                                        </p:cTn>
                                        <p:tgtEl>
                                          <p:spTgt spid="53"/>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
                                        <p:tgtEl>
                                          <p:spTgt spid="52"/>
                                        </p:tgtEl>
                                      </p:cBhvr>
                                    </p:animEffect>
                                    <p:set>
                                      <p:cBhvr>
                                        <p:cTn id="46"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7" restart="whenNotActive" fill="hold" evtFilter="cancelBubble" nodeType="interactiveSeq">
                <p:stCondLst>
                  <p:cond evt="onClick" delay="0">
                    <p:tgtEl>
                      <p:spTgt spid="57"/>
                    </p:tgtEl>
                  </p:cond>
                </p:stCondLst>
                <p:endSync evt="end" delay="0">
                  <p:rtn val="all"/>
                </p:endSync>
                <p:childTnLst>
                  <p:par>
                    <p:cTn id="48" fill="hold">
                      <p:stCondLst>
                        <p:cond delay="0"/>
                      </p:stCondLst>
                      <p:childTnLst>
                        <p:par>
                          <p:cTn id="49" fill="hold">
                            <p:stCondLst>
                              <p:cond delay="0"/>
                            </p:stCondLst>
                            <p:childTnLst>
                              <p:par>
                                <p:cTn id="50" presetID="23" presetClass="exit" presetSubtype="544" fill="hold" grpId="0" nodeType="clickEffect">
                                  <p:stCondLst>
                                    <p:cond delay="0"/>
                                  </p:stCondLst>
                                  <p:childTnLst>
                                    <p:anim calcmode="lin" valueType="num">
                                      <p:cBhvr>
                                        <p:cTn id="51" dur="500"/>
                                        <p:tgtEl>
                                          <p:spTgt spid="57"/>
                                        </p:tgtEl>
                                        <p:attrNameLst>
                                          <p:attrName>ppt_w</p:attrName>
                                        </p:attrNameLst>
                                      </p:cBhvr>
                                      <p:tavLst>
                                        <p:tav tm="0">
                                          <p:val>
                                            <p:strVal val="ppt_w"/>
                                          </p:val>
                                        </p:tav>
                                        <p:tav tm="100000">
                                          <p:val>
                                            <p:fltVal val="0"/>
                                          </p:val>
                                        </p:tav>
                                      </p:tavLst>
                                    </p:anim>
                                    <p:anim calcmode="lin" valueType="num">
                                      <p:cBhvr>
                                        <p:cTn id="52" dur="500"/>
                                        <p:tgtEl>
                                          <p:spTgt spid="57"/>
                                        </p:tgtEl>
                                        <p:attrNameLst>
                                          <p:attrName>ppt_h</p:attrName>
                                        </p:attrNameLst>
                                      </p:cBhvr>
                                      <p:tavLst>
                                        <p:tav tm="0">
                                          <p:val>
                                            <p:strVal val="ppt_h"/>
                                          </p:val>
                                        </p:tav>
                                        <p:tav tm="100000">
                                          <p:val>
                                            <p:fltVal val="0"/>
                                          </p:val>
                                        </p:tav>
                                      </p:tavLst>
                                    </p:anim>
                                    <p:anim calcmode="lin" valueType="num">
                                      <p:cBhvr>
                                        <p:cTn id="53" dur="500"/>
                                        <p:tgtEl>
                                          <p:spTgt spid="57"/>
                                        </p:tgtEl>
                                        <p:attrNameLst>
                                          <p:attrName>ppt_x</p:attrName>
                                        </p:attrNameLst>
                                      </p:cBhvr>
                                      <p:tavLst>
                                        <p:tav tm="0">
                                          <p:val>
                                            <p:strVal val="ppt_x"/>
                                          </p:val>
                                        </p:tav>
                                        <p:tav tm="100000">
                                          <p:val>
                                            <p:fltVal val="0.5"/>
                                          </p:val>
                                        </p:tav>
                                      </p:tavLst>
                                    </p:anim>
                                    <p:anim calcmode="lin" valueType="num">
                                      <p:cBhvr>
                                        <p:cTn id="54" dur="500"/>
                                        <p:tgtEl>
                                          <p:spTgt spid="57"/>
                                        </p:tgtEl>
                                        <p:attrNameLst>
                                          <p:attrName>ppt_y</p:attrName>
                                        </p:attrNameLst>
                                      </p:cBhvr>
                                      <p:tavLst>
                                        <p:tav tm="0">
                                          <p:val>
                                            <p:strVal val="ppt_y"/>
                                          </p:val>
                                        </p:tav>
                                        <p:tav tm="100000">
                                          <p:val>
                                            <p:fltVal val="0.5"/>
                                          </p:val>
                                        </p:tav>
                                      </p:tavLst>
                                    </p:anim>
                                    <p:set>
                                      <p:cBhvr>
                                        <p:cTn id="55" dur="1" fill="hold">
                                          <p:stCondLst>
                                            <p:cond delay="499"/>
                                          </p:stCondLst>
                                        </p:cTn>
                                        <p:tgtEl>
                                          <p:spTgt spid="57"/>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
                                        <p:tgtEl>
                                          <p:spTgt spid="56"/>
                                        </p:tgtEl>
                                      </p:cBhvr>
                                    </p:animEffect>
                                    <p:set>
                                      <p:cBhvr>
                                        <p:cTn id="58"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59" restart="whenNotActive" fill="hold" evtFilter="cancelBubble" nodeType="interactiveSeq">
                <p:stCondLst>
                  <p:cond evt="onClick" delay="0">
                    <p:tgtEl>
                      <p:spTgt spid="59"/>
                    </p:tgtEl>
                  </p:cond>
                </p:stCondLst>
                <p:endSync evt="end" delay="0">
                  <p:rtn val="all"/>
                </p:endSync>
                <p:childTnLst>
                  <p:par>
                    <p:cTn id="60" fill="hold">
                      <p:stCondLst>
                        <p:cond delay="0"/>
                      </p:stCondLst>
                      <p:childTnLst>
                        <p:par>
                          <p:cTn id="61" fill="hold">
                            <p:stCondLst>
                              <p:cond delay="0"/>
                            </p:stCondLst>
                            <p:childTnLst>
                              <p:par>
                                <p:cTn id="62" presetID="23" presetClass="exit" presetSubtype="544" fill="hold" grpId="0" nodeType="clickEffect">
                                  <p:stCondLst>
                                    <p:cond delay="0"/>
                                  </p:stCondLst>
                                  <p:childTnLst>
                                    <p:anim calcmode="lin" valueType="num">
                                      <p:cBhvr>
                                        <p:cTn id="63" dur="500"/>
                                        <p:tgtEl>
                                          <p:spTgt spid="59"/>
                                        </p:tgtEl>
                                        <p:attrNameLst>
                                          <p:attrName>ppt_w</p:attrName>
                                        </p:attrNameLst>
                                      </p:cBhvr>
                                      <p:tavLst>
                                        <p:tav tm="0">
                                          <p:val>
                                            <p:strVal val="ppt_w"/>
                                          </p:val>
                                        </p:tav>
                                        <p:tav tm="100000">
                                          <p:val>
                                            <p:fltVal val="0"/>
                                          </p:val>
                                        </p:tav>
                                      </p:tavLst>
                                    </p:anim>
                                    <p:anim calcmode="lin" valueType="num">
                                      <p:cBhvr>
                                        <p:cTn id="64" dur="500"/>
                                        <p:tgtEl>
                                          <p:spTgt spid="59"/>
                                        </p:tgtEl>
                                        <p:attrNameLst>
                                          <p:attrName>ppt_h</p:attrName>
                                        </p:attrNameLst>
                                      </p:cBhvr>
                                      <p:tavLst>
                                        <p:tav tm="0">
                                          <p:val>
                                            <p:strVal val="ppt_h"/>
                                          </p:val>
                                        </p:tav>
                                        <p:tav tm="100000">
                                          <p:val>
                                            <p:fltVal val="0"/>
                                          </p:val>
                                        </p:tav>
                                      </p:tavLst>
                                    </p:anim>
                                    <p:anim calcmode="lin" valueType="num">
                                      <p:cBhvr>
                                        <p:cTn id="65" dur="500"/>
                                        <p:tgtEl>
                                          <p:spTgt spid="59"/>
                                        </p:tgtEl>
                                        <p:attrNameLst>
                                          <p:attrName>ppt_x</p:attrName>
                                        </p:attrNameLst>
                                      </p:cBhvr>
                                      <p:tavLst>
                                        <p:tav tm="0">
                                          <p:val>
                                            <p:strVal val="ppt_x"/>
                                          </p:val>
                                        </p:tav>
                                        <p:tav tm="100000">
                                          <p:val>
                                            <p:fltVal val="0.5"/>
                                          </p:val>
                                        </p:tav>
                                      </p:tavLst>
                                    </p:anim>
                                    <p:anim calcmode="lin" valueType="num">
                                      <p:cBhvr>
                                        <p:cTn id="66" dur="500"/>
                                        <p:tgtEl>
                                          <p:spTgt spid="59"/>
                                        </p:tgtEl>
                                        <p:attrNameLst>
                                          <p:attrName>ppt_y</p:attrName>
                                        </p:attrNameLst>
                                      </p:cBhvr>
                                      <p:tavLst>
                                        <p:tav tm="0">
                                          <p:val>
                                            <p:strVal val="ppt_y"/>
                                          </p:val>
                                        </p:tav>
                                        <p:tav tm="100000">
                                          <p:val>
                                            <p:fltVal val="0.5"/>
                                          </p:val>
                                        </p:tav>
                                      </p:tavLst>
                                    </p:anim>
                                    <p:set>
                                      <p:cBhvr>
                                        <p:cTn id="67" dur="1" fill="hold">
                                          <p:stCondLst>
                                            <p:cond delay="499"/>
                                          </p:stCondLst>
                                        </p:cTn>
                                        <p:tgtEl>
                                          <p:spTgt spid="59"/>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
                                        <p:tgtEl>
                                          <p:spTgt spid="58"/>
                                        </p:tgtEl>
                                      </p:cBhvr>
                                    </p:animEffect>
                                    <p:set>
                                      <p:cBhvr>
                                        <p:cTn id="70"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71" restart="whenNotActive" fill="hold" evtFilter="cancelBubble" nodeType="interactiveSeq">
                <p:stCondLst>
                  <p:cond evt="onClick" delay="0">
                    <p:tgtEl>
                      <p:spTgt spid="61"/>
                    </p:tgtEl>
                  </p:cond>
                </p:stCondLst>
                <p:endSync evt="end" delay="0">
                  <p:rtn val="all"/>
                </p:endSync>
                <p:childTnLst>
                  <p:par>
                    <p:cTn id="72" fill="hold">
                      <p:stCondLst>
                        <p:cond delay="0"/>
                      </p:stCondLst>
                      <p:childTnLst>
                        <p:par>
                          <p:cTn id="73" fill="hold">
                            <p:stCondLst>
                              <p:cond delay="0"/>
                            </p:stCondLst>
                            <p:childTnLst>
                              <p:par>
                                <p:cTn id="74" presetID="23" presetClass="exit" presetSubtype="544" fill="hold" grpId="0" nodeType="clickEffect">
                                  <p:stCondLst>
                                    <p:cond delay="0"/>
                                  </p:stCondLst>
                                  <p:childTnLst>
                                    <p:anim calcmode="lin" valueType="num">
                                      <p:cBhvr>
                                        <p:cTn id="75" dur="500"/>
                                        <p:tgtEl>
                                          <p:spTgt spid="61"/>
                                        </p:tgtEl>
                                        <p:attrNameLst>
                                          <p:attrName>ppt_w</p:attrName>
                                        </p:attrNameLst>
                                      </p:cBhvr>
                                      <p:tavLst>
                                        <p:tav tm="0">
                                          <p:val>
                                            <p:strVal val="ppt_w"/>
                                          </p:val>
                                        </p:tav>
                                        <p:tav tm="100000">
                                          <p:val>
                                            <p:fltVal val="0"/>
                                          </p:val>
                                        </p:tav>
                                      </p:tavLst>
                                    </p:anim>
                                    <p:anim calcmode="lin" valueType="num">
                                      <p:cBhvr>
                                        <p:cTn id="76" dur="500"/>
                                        <p:tgtEl>
                                          <p:spTgt spid="61"/>
                                        </p:tgtEl>
                                        <p:attrNameLst>
                                          <p:attrName>ppt_h</p:attrName>
                                        </p:attrNameLst>
                                      </p:cBhvr>
                                      <p:tavLst>
                                        <p:tav tm="0">
                                          <p:val>
                                            <p:strVal val="ppt_h"/>
                                          </p:val>
                                        </p:tav>
                                        <p:tav tm="100000">
                                          <p:val>
                                            <p:fltVal val="0"/>
                                          </p:val>
                                        </p:tav>
                                      </p:tavLst>
                                    </p:anim>
                                    <p:anim calcmode="lin" valueType="num">
                                      <p:cBhvr>
                                        <p:cTn id="77" dur="500"/>
                                        <p:tgtEl>
                                          <p:spTgt spid="61"/>
                                        </p:tgtEl>
                                        <p:attrNameLst>
                                          <p:attrName>ppt_x</p:attrName>
                                        </p:attrNameLst>
                                      </p:cBhvr>
                                      <p:tavLst>
                                        <p:tav tm="0">
                                          <p:val>
                                            <p:strVal val="ppt_x"/>
                                          </p:val>
                                        </p:tav>
                                        <p:tav tm="100000">
                                          <p:val>
                                            <p:fltVal val="0.5"/>
                                          </p:val>
                                        </p:tav>
                                      </p:tavLst>
                                    </p:anim>
                                    <p:anim calcmode="lin" valueType="num">
                                      <p:cBhvr>
                                        <p:cTn id="78" dur="500"/>
                                        <p:tgtEl>
                                          <p:spTgt spid="61"/>
                                        </p:tgtEl>
                                        <p:attrNameLst>
                                          <p:attrName>ppt_y</p:attrName>
                                        </p:attrNameLst>
                                      </p:cBhvr>
                                      <p:tavLst>
                                        <p:tav tm="0">
                                          <p:val>
                                            <p:strVal val="ppt_y"/>
                                          </p:val>
                                        </p:tav>
                                        <p:tav tm="100000">
                                          <p:val>
                                            <p:fltVal val="0.5"/>
                                          </p:val>
                                        </p:tav>
                                      </p:tavLst>
                                    </p:anim>
                                    <p:set>
                                      <p:cBhvr>
                                        <p:cTn id="79" dur="1" fill="hold">
                                          <p:stCondLst>
                                            <p:cond delay="499"/>
                                          </p:stCondLst>
                                        </p:cTn>
                                        <p:tgtEl>
                                          <p:spTgt spid="61"/>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
                                        <p:tgtEl>
                                          <p:spTgt spid="60"/>
                                        </p:tgtEl>
                                      </p:cBhvr>
                                    </p:animEffect>
                                    <p:set>
                                      <p:cBhvr>
                                        <p:cTn id="82"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83" restart="whenNotActive" fill="hold" evtFilter="cancelBubble" nodeType="interactiveSeq">
                <p:stCondLst>
                  <p:cond evt="onClick" delay="0">
                    <p:tgtEl>
                      <p:spTgt spid="63"/>
                    </p:tgtEl>
                  </p:cond>
                </p:stCondLst>
                <p:endSync evt="end" delay="0">
                  <p:rtn val="all"/>
                </p:endSync>
                <p:childTnLst>
                  <p:par>
                    <p:cTn id="84" fill="hold">
                      <p:stCondLst>
                        <p:cond delay="0"/>
                      </p:stCondLst>
                      <p:childTnLst>
                        <p:par>
                          <p:cTn id="85" fill="hold">
                            <p:stCondLst>
                              <p:cond delay="0"/>
                            </p:stCondLst>
                            <p:childTnLst>
                              <p:par>
                                <p:cTn id="86" presetID="23" presetClass="exit" presetSubtype="544" fill="hold" grpId="0" nodeType="clickEffect">
                                  <p:stCondLst>
                                    <p:cond delay="0"/>
                                  </p:stCondLst>
                                  <p:childTnLst>
                                    <p:anim calcmode="lin" valueType="num">
                                      <p:cBhvr>
                                        <p:cTn id="87" dur="500"/>
                                        <p:tgtEl>
                                          <p:spTgt spid="63"/>
                                        </p:tgtEl>
                                        <p:attrNameLst>
                                          <p:attrName>ppt_w</p:attrName>
                                        </p:attrNameLst>
                                      </p:cBhvr>
                                      <p:tavLst>
                                        <p:tav tm="0">
                                          <p:val>
                                            <p:strVal val="ppt_w"/>
                                          </p:val>
                                        </p:tav>
                                        <p:tav tm="100000">
                                          <p:val>
                                            <p:fltVal val="0"/>
                                          </p:val>
                                        </p:tav>
                                      </p:tavLst>
                                    </p:anim>
                                    <p:anim calcmode="lin" valueType="num">
                                      <p:cBhvr>
                                        <p:cTn id="88" dur="500"/>
                                        <p:tgtEl>
                                          <p:spTgt spid="63"/>
                                        </p:tgtEl>
                                        <p:attrNameLst>
                                          <p:attrName>ppt_h</p:attrName>
                                        </p:attrNameLst>
                                      </p:cBhvr>
                                      <p:tavLst>
                                        <p:tav tm="0">
                                          <p:val>
                                            <p:strVal val="ppt_h"/>
                                          </p:val>
                                        </p:tav>
                                        <p:tav tm="100000">
                                          <p:val>
                                            <p:fltVal val="0"/>
                                          </p:val>
                                        </p:tav>
                                      </p:tavLst>
                                    </p:anim>
                                    <p:anim calcmode="lin" valueType="num">
                                      <p:cBhvr>
                                        <p:cTn id="89" dur="500"/>
                                        <p:tgtEl>
                                          <p:spTgt spid="63"/>
                                        </p:tgtEl>
                                        <p:attrNameLst>
                                          <p:attrName>ppt_x</p:attrName>
                                        </p:attrNameLst>
                                      </p:cBhvr>
                                      <p:tavLst>
                                        <p:tav tm="0">
                                          <p:val>
                                            <p:strVal val="ppt_x"/>
                                          </p:val>
                                        </p:tav>
                                        <p:tav tm="100000">
                                          <p:val>
                                            <p:fltVal val="0.5"/>
                                          </p:val>
                                        </p:tav>
                                      </p:tavLst>
                                    </p:anim>
                                    <p:anim calcmode="lin" valueType="num">
                                      <p:cBhvr>
                                        <p:cTn id="90" dur="500"/>
                                        <p:tgtEl>
                                          <p:spTgt spid="63"/>
                                        </p:tgtEl>
                                        <p:attrNameLst>
                                          <p:attrName>ppt_y</p:attrName>
                                        </p:attrNameLst>
                                      </p:cBhvr>
                                      <p:tavLst>
                                        <p:tav tm="0">
                                          <p:val>
                                            <p:strVal val="ppt_y"/>
                                          </p:val>
                                        </p:tav>
                                        <p:tav tm="100000">
                                          <p:val>
                                            <p:fltVal val="0.5"/>
                                          </p:val>
                                        </p:tav>
                                      </p:tavLst>
                                    </p:anim>
                                    <p:set>
                                      <p:cBhvr>
                                        <p:cTn id="91" dur="1" fill="hold">
                                          <p:stCondLst>
                                            <p:cond delay="499"/>
                                          </p:stCondLst>
                                        </p:cTn>
                                        <p:tgtEl>
                                          <p:spTgt spid="63"/>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
                                        <p:tgtEl>
                                          <p:spTgt spid="62"/>
                                        </p:tgtEl>
                                      </p:cBhvr>
                                    </p:animEffect>
                                    <p:set>
                                      <p:cBhvr>
                                        <p:cTn id="94"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bldLvl="0" animBg="1"/>
      <p:bldP spid="51" grpId="1" bldLvl="0" animBg="1"/>
      <p:bldP spid="52" grpId="0"/>
      <p:bldP spid="53" grpId="0" bldLvl="0" animBg="1"/>
      <p:bldP spid="53" grpId="1" bldLvl="0" animBg="1"/>
      <p:bldP spid="56" grpId="0"/>
      <p:bldP spid="57" grpId="0" bldLvl="0" animBg="1"/>
      <p:bldP spid="57" grpId="1" bldLvl="0" animBg="1"/>
      <p:bldP spid="58" grpId="0"/>
      <p:bldP spid="59" grpId="0" bldLvl="0" animBg="1"/>
      <p:bldP spid="59" grpId="1" bldLvl="0" animBg="1"/>
      <p:bldP spid="60" grpId="0"/>
      <p:bldP spid="61" grpId="0" bldLvl="0" animBg="1"/>
      <p:bldP spid="61" grpId="1" bldLvl="0" animBg="1"/>
      <p:bldP spid="62" grpId="0"/>
      <p:bldP spid="63" grpId="0" bldLvl="0" animBg="1"/>
      <p:bldP spid="63" grpId="1" bldLvl="0" animBg="1"/>
      <p:bldP spid="7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2" name="Snip Diagonal Corner Rectangle 11"/>
          <p:cNvSpPr/>
          <p:nvPr/>
        </p:nvSpPr>
        <p:spPr>
          <a:xfrm>
            <a:off x="1493552" y="1128936"/>
            <a:ext cx="9375819" cy="1875151"/>
          </a:xfrm>
          <a:prstGeom prst="snip2DiagRect">
            <a:avLst>
              <a:gd name="adj1" fmla="val 0"/>
              <a:gd name="adj2" fmla="val 24222"/>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a:solidFill>
                  <a:srgbClr val="FF0000"/>
                </a:solidFill>
                <a:effectLst/>
                <a:latin typeface="Times New Roman" panose="02020603050405020304" pitchFamily="18" charset="0"/>
                <a:ea typeface="Times New Roman" panose="02020603050405020304" pitchFamily="18" charset="0"/>
                <a:sym typeface="+mn-ea"/>
              </a:rPr>
              <a:t>Đoạn văn </a:t>
            </a:r>
            <a:r>
              <a:rPr lang="vi-VN" sz="3200" dirty="0">
                <a:solidFill>
                  <a:srgbClr val="FF0000"/>
                </a:solidFill>
                <a:effectLst/>
                <a:latin typeface="Times New Roman" panose="02020603050405020304" pitchFamily="18" charset="0"/>
                <a:ea typeface="Times New Roman" panose="02020603050405020304" pitchFamily="18" charset="0"/>
                <a:sym typeface="+mn-ea"/>
              </a:rPr>
              <a:t>là đơn vị tạo nên văn bản, thường do nhiều........tạo thành, bắt </a:t>
            </a:r>
            <a:r>
              <a:rPr lang="vi-VN" sz="3200" dirty="0">
                <a:solidFill>
                  <a:srgbClr val="FF0000"/>
                </a:solidFill>
                <a:latin typeface="Times New Roman" panose="02020603050405020304" pitchFamily="18" charset="0"/>
                <a:ea typeface="Times New Roman" panose="02020603050405020304" pitchFamily="18" charset="0"/>
                <a:sym typeface="+mn-ea"/>
              </a:rPr>
              <a:t>đầu</a:t>
            </a:r>
            <a:r>
              <a:rPr lang="vi-VN" sz="3200" dirty="0">
                <a:solidFill>
                  <a:srgbClr val="FF0000"/>
                </a:solidFill>
                <a:effectLst/>
                <a:latin typeface="Times New Roman" panose="02020603050405020304" pitchFamily="18" charset="0"/>
                <a:ea typeface="Times New Roman" panose="02020603050405020304" pitchFamily="18" charset="0"/>
                <a:sym typeface="+mn-ea"/>
              </a:rPr>
              <a:t> từ chữ.................. lùi vào đầu dòng, kết thúc bằng............ngắt đoạn. </a:t>
            </a:r>
            <a:endParaRPr lang="en-US" sz="3200" b="1"/>
          </a:p>
        </p:txBody>
      </p:sp>
      <p:sp>
        <p:nvSpPr>
          <p:cNvPr id="15" name="Rectangle 14"/>
          <p:cNvSpPr/>
          <p:nvPr/>
        </p:nvSpPr>
        <p:spPr>
          <a:xfrm>
            <a:off x="2909887" y="3013502"/>
            <a:ext cx="6372225" cy="706755"/>
          </a:xfrm>
          <a:prstGeom prst="rect">
            <a:avLst/>
          </a:prstGeom>
          <a:noFill/>
        </p:spPr>
        <p:txBody>
          <a:bodyPr wrap="none" lIns="91440" tIns="45720" rIns="91440" bIns="45720">
            <a:spAutoFit/>
          </a:bodyPr>
          <a:lstStyle/>
          <a:p>
            <a:pPr algn="ctr"/>
            <a:r>
              <a:rPr lang="vi-VN" altLang="en-US" sz="4000" b="1">
                <a:solidFill>
                  <a:srgbClr val="FF0000"/>
                </a:solidFill>
                <a:latin typeface="Times New Roman" panose="02020603050405020304" pitchFamily="18" charset="0"/>
                <a:cs typeface="Times New Roman" panose="02020603050405020304" pitchFamily="18" charset="0"/>
              </a:rPr>
              <a:t>Chúc mừng bạn trả lời đúng</a:t>
            </a:r>
          </a:p>
        </p:txBody>
      </p:sp>
      <p:sp>
        <p:nvSpPr>
          <p:cNvPr id="2" name="Text Box 1"/>
          <p:cNvSpPr txBox="1"/>
          <p:nvPr/>
        </p:nvSpPr>
        <p:spPr>
          <a:xfrm>
            <a:off x="2015490" y="1774825"/>
            <a:ext cx="2776220" cy="58356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en-US" sz="3200" b="1" noProof="0">
                <a:ln>
                  <a:noFill/>
                </a:ln>
                <a:solidFill>
                  <a:srgbClr val="002060"/>
                </a:solidFill>
                <a:effectLst/>
                <a:uLnTx/>
                <a:uFillTx/>
                <a:latin typeface="Calibri" panose="020F0502020204030204"/>
                <a:sym typeface="+mn-ea"/>
              </a:rPr>
              <a:t>câu</a:t>
            </a:r>
          </a:p>
        </p:txBody>
      </p:sp>
      <p:sp>
        <p:nvSpPr>
          <p:cNvPr id="3" name="Text Box 2"/>
          <p:cNvSpPr txBox="1"/>
          <p:nvPr/>
        </p:nvSpPr>
        <p:spPr>
          <a:xfrm>
            <a:off x="6132830" y="2212340"/>
            <a:ext cx="2776220" cy="58356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en-US" sz="3200" b="1" noProof="0">
                <a:ln>
                  <a:noFill/>
                </a:ln>
                <a:solidFill>
                  <a:srgbClr val="002060"/>
                </a:solidFill>
                <a:effectLst/>
                <a:uLnTx/>
                <a:uFillTx/>
                <a:latin typeface="Calibri" panose="020F0502020204030204"/>
                <a:sym typeface="+mn-ea"/>
              </a:rPr>
              <a:t>dấu</a:t>
            </a:r>
          </a:p>
        </p:txBody>
      </p:sp>
      <p:sp>
        <p:nvSpPr>
          <p:cNvPr id="4" name="Text Box 3"/>
          <p:cNvSpPr txBox="1"/>
          <p:nvPr/>
        </p:nvSpPr>
        <p:spPr>
          <a:xfrm>
            <a:off x="7383145" y="1774825"/>
            <a:ext cx="2776220" cy="58356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en-US" sz="3200" b="1" noProof="0">
                <a:ln>
                  <a:noFill/>
                </a:ln>
                <a:solidFill>
                  <a:srgbClr val="002060"/>
                </a:solidFill>
                <a:effectLst/>
                <a:uLnTx/>
                <a:uFillTx/>
                <a:latin typeface="Calibri" panose="020F0502020204030204"/>
                <a:sym typeface="+mn-ea"/>
              </a:rPr>
              <a:t>viết hoa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1000"/>
                            </p:stCondLst>
                            <p:childTnLst>
                              <p:par>
                                <p:cTn id="29" presetID="23" presetClass="entr" presetSubtype="32"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strVal val="4*#ppt_w"/>
                                          </p:val>
                                        </p:tav>
                                        <p:tav tm="100000">
                                          <p:val>
                                            <p:strVal val="#ppt_w"/>
                                          </p:val>
                                        </p:tav>
                                      </p:tavLst>
                                    </p:anim>
                                    <p:anim calcmode="lin" valueType="num">
                                      <p:cBhvr>
                                        <p:cTn id="32" dur="500" fill="hold"/>
                                        <p:tgtEl>
                                          <p:spTgt spid="15"/>
                                        </p:tgtEl>
                                        <p:attrNameLst>
                                          <p:attrName>ppt_h</p:attrName>
                                        </p:attrNameLst>
                                      </p:cBhvr>
                                      <p:tavLst>
                                        <p:tav tm="0">
                                          <p:val>
                                            <p:strVal val="4*#ppt_h"/>
                                          </p:val>
                                        </p:tav>
                                        <p:tav tm="100000">
                                          <p:val>
                                            <p:strVal val="#ppt_h"/>
                                          </p:val>
                                        </p:tav>
                                      </p:tavLst>
                                    </p:anim>
                                  </p:childTnLst>
                                </p:cTn>
                              </p:par>
                              <p:par>
                                <p:cTn id="33" presetID="21" presetClass="emph" presetSubtype="0" repeatCount="indefinite" fill="hold" grpId="1" nodeType="withEffect">
                                  <p:stCondLst>
                                    <p:cond delay="0"/>
                                  </p:stCondLst>
                                  <p:childTnLst>
                                    <p:animClr clrSpc="hsl" dir="cw">
                                      <p:cBhvr override="childStyle">
                                        <p:cTn id="34" dur="500" fill="hold"/>
                                        <p:tgtEl>
                                          <p:spTgt spid="15"/>
                                        </p:tgtEl>
                                        <p:attrNameLst>
                                          <p:attrName>style.color</p:attrName>
                                        </p:attrNameLst>
                                      </p:cBhvr>
                                      <p:by>
                                        <p:hsl h="7200000" s="0" l="0"/>
                                      </p:by>
                                    </p:animClr>
                                    <p:animClr clrSpc="hsl" dir="cw">
                                      <p:cBhvr>
                                        <p:cTn id="35" dur="500" fill="hold"/>
                                        <p:tgtEl>
                                          <p:spTgt spid="15"/>
                                        </p:tgtEl>
                                        <p:attrNameLst>
                                          <p:attrName>fillcolor</p:attrName>
                                        </p:attrNameLst>
                                      </p:cBhvr>
                                      <p:by>
                                        <p:hsl h="7200000" s="0" l="0"/>
                                      </p:by>
                                    </p:animClr>
                                    <p:animClr clrSpc="hsl" dir="cw">
                                      <p:cBhvr>
                                        <p:cTn id="36" dur="500" fill="hold"/>
                                        <p:tgtEl>
                                          <p:spTgt spid="15"/>
                                        </p:tgtEl>
                                        <p:attrNameLst>
                                          <p:attrName>stroke.color</p:attrName>
                                        </p:attrNameLst>
                                      </p:cBhvr>
                                      <p:by>
                                        <p:hsl h="7200000" s="0" l="0"/>
                                      </p:by>
                                    </p:animClr>
                                    <p:set>
                                      <p:cBhvr>
                                        <p:cTn id="37" dur="500" fill="hold"/>
                                        <p:tgtEl>
                                          <p:spTgt spid="15"/>
                                        </p:tgtEl>
                                        <p:attrNameLst>
                                          <p:attrName>fill.type</p:attrName>
                                        </p:attrNameLst>
                                      </p:cBhvr>
                                      <p:to>
                                        <p:strVal val="solid"/>
                                      </p:to>
                                    </p:set>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nip Diagonal Corner Rectangle 11"/>
          <p:cNvSpPr/>
          <p:nvPr/>
        </p:nvSpPr>
        <p:spPr>
          <a:xfrm>
            <a:off x="1493552" y="1128936"/>
            <a:ext cx="9375819" cy="1875151"/>
          </a:xfrm>
          <a:prstGeom prst="snip2DiagRect">
            <a:avLst>
              <a:gd name="adj1" fmla="val 0"/>
              <a:gd name="adj2" fmla="val 24222"/>
            </a:avLst>
          </a:prstGeom>
          <a:gradFill rotWithShape="1">
            <a:gsLst>
              <a:gs pos="0">
                <a:srgbClr val="E30000"/>
              </a:gs>
              <a:gs pos="100000">
                <a:srgbClr val="760303"/>
              </a:gs>
            </a:gsLst>
            <a:lin ang="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2440622" y="3013502"/>
            <a:ext cx="7310755" cy="82994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800" b="1" i="0" u="none" strike="noStrike" kern="1200" cap="none" spc="0" normalizeH="0" baseline="0" noProof="0">
                <a:ln>
                  <a:noFill/>
                </a:ln>
                <a:solidFill>
                  <a:srgbClr val="FF0000"/>
                </a:solidFill>
                <a:effectLst/>
                <a:uLnTx/>
                <a:uFillTx/>
                <a:latin typeface="Calibri" panose="020F0502020204030204"/>
                <a:ea typeface="+mn-ea"/>
                <a:cs typeface="+mn-cs"/>
              </a:rPr>
              <a:t>Bạn nhận được 1 điểm cộng</a:t>
            </a:r>
          </a:p>
        </p:txBody>
      </p:sp>
      <p:sp>
        <p:nvSpPr>
          <p:cNvPr id="2" name="5-Point Star 1"/>
          <p:cNvSpPr/>
          <p:nvPr/>
        </p:nvSpPr>
        <p:spPr>
          <a:xfrm>
            <a:off x="4992370" y="1368425"/>
            <a:ext cx="2379345" cy="1086485"/>
          </a:xfrm>
          <a:prstGeom prst="star5">
            <a:avLst/>
          </a:prstGeom>
          <a:gradFill>
            <a:gsLst>
              <a:gs pos="0">
                <a:srgbClr val="FBFB11"/>
              </a:gs>
              <a:gs pos="100000">
                <a:srgbClr val="838309"/>
              </a:gs>
            </a:gsLst>
            <a:lin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bldLvl="0" animBg="1"/>
      <p:bldP spid="12" grpId="1" bldLvl="0"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nip Diagonal Corner Rectangle 11"/>
          <p:cNvSpPr/>
          <p:nvPr/>
        </p:nvSpPr>
        <p:spPr>
          <a:xfrm>
            <a:off x="2077085" y="1129030"/>
            <a:ext cx="7985125" cy="1875155"/>
          </a:xfrm>
          <a:prstGeom prst="snip2DiagRect">
            <a:avLst>
              <a:gd name="adj1" fmla="val 0"/>
              <a:gd name="adj2" fmla="val 24222"/>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sz="3200" i="1" dirty="0">
                <a:solidFill>
                  <a:srgbClr val="FF0000"/>
                </a:solidFill>
                <a:effectLst/>
                <a:latin typeface="Times New Roman" panose="02020603050405020304" pitchFamily="18" charset="0"/>
                <a:ea typeface="Calibri" panose="020F0502020204030204" charset="0"/>
                <a:sym typeface="+mn-ea"/>
              </a:rPr>
              <a:t>Câu chủ đề</a:t>
            </a:r>
            <a:r>
              <a:rPr lang="vi-VN" sz="3200" dirty="0">
                <a:solidFill>
                  <a:srgbClr val="FF0000"/>
                </a:solidFill>
                <a:effectLst/>
                <a:latin typeface="Times New Roman" panose="02020603050405020304" pitchFamily="18" charset="0"/>
                <a:ea typeface="Calibri" panose="020F0502020204030204" charset="0"/>
                <a:sym typeface="+mn-ea"/>
              </a:rPr>
              <a:t> trong </a:t>
            </a:r>
            <a:r>
              <a:rPr lang="vi-VN" sz="3200" dirty="0">
                <a:solidFill>
                  <a:srgbClr val="FF0000"/>
                </a:solidFill>
                <a:latin typeface="Times New Roman" panose="02020603050405020304" pitchFamily="18" charset="0"/>
                <a:ea typeface="Calibri" panose="020F0502020204030204" charset="0"/>
                <a:sym typeface="+mn-ea"/>
              </a:rPr>
              <a:t>đ</a:t>
            </a:r>
            <a:r>
              <a:rPr lang="vi-VN" sz="3200" dirty="0">
                <a:solidFill>
                  <a:srgbClr val="FF0000"/>
                </a:solidFill>
                <a:effectLst/>
                <a:latin typeface="Times New Roman" panose="02020603050405020304" pitchFamily="18" charset="0"/>
                <a:ea typeface="Calibri" panose="020F0502020204030204" charset="0"/>
                <a:sym typeface="+mn-ea"/>
              </a:rPr>
              <a:t>oạn  văn mang...................</a:t>
            </a:r>
          </a:p>
          <a:p>
            <a:pPr marL="0" marR="0" lvl="0" indent="0" algn="l" defTabSz="914400" rtl="0" eaLnBrk="1" fontAlgn="auto" latinLnBrk="0" hangingPunct="1">
              <a:lnSpc>
                <a:spcPct val="100000"/>
              </a:lnSpc>
              <a:spcBef>
                <a:spcPts val="0"/>
              </a:spcBef>
              <a:spcAft>
                <a:spcPts val="0"/>
              </a:spcAft>
              <a:buClrTx/>
              <a:buSzTx/>
              <a:buFontTx/>
              <a:buNone/>
              <a:defRPr/>
            </a:pPr>
            <a:r>
              <a:rPr lang="vi-VN" sz="3200" dirty="0">
                <a:solidFill>
                  <a:srgbClr val="FF0000"/>
                </a:solidFill>
                <a:effectLst/>
                <a:latin typeface="Times New Roman" panose="02020603050405020304" pitchFamily="18" charset="0"/>
                <a:ea typeface="Calibri" panose="020F0502020204030204" charset="0"/>
                <a:sym typeface="+mn-ea"/>
              </a:rPr>
              <a:t>khái quát, thường đứng đầu hoặc cuối đoạn.</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 : question</a:t>
            </a:r>
          </a:p>
        </p:txBody>
      </p:sp>
      <p:sp>
        <p:nvSpPr>
          <p:cNvPr id="15" name="Rectangle 14"/>
          <p:cNvSpPr/>
          <p:nvPr/>
        </p:nvSpPr>
        <p:spPr>
          <a:xfrm>
            <a:off x="2236469" y="3013502"/>
            <a:ext cx="7719060" cy="7683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Chúc mừng bạn đã trả lời đúng</a:t>
            </a:r>
          </a:p>
        </p:txBody>
      </p:sp>
      <p:sp>
        <p:nvSpPr>
          <p:cNvPr id="2" name="Text Box 1"/>
          <p:cNvSpPr txBox="1"/>
          <p:nvPr/>
        </p:nvSpPr>
        <p:spPr>
          <a:xfrm>
            <a:off x="7468870" y="1297940"/>
            <a:ext cx="2776220" cy="58356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en-US" sz="3200" b="1" noProof="0">
                <a:ln>
                  <a:noFill/>
                </a:ln>
                <a:solidFill>
                  <a:srgbClr val="002060"/>
                </a:solidFill>
                <a:effectLst/>
                <a:uLnTx/>
                <a:uFillTx/>
                <a:latin typeface="Calibri" panose="020F0502020204030204"/>
                <a:sym typeface="+mn-ea"/>
              </a:rPr>
              <a:t>nội dung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000"/>
                            </p:stCondLst>
                            <p:childTnLst>
                              <p:par>
                                <p:cTn id="19" presetID="23" presetClass="entr" presetSubtype="3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strVal val="4*#ppt_w"/>
                                          </p:val>
                                        </p:tav>
                                        <p:tav tm="100000">
                                          <p:val>
                                            <p:strVal val="#ppt_w"/>
                                          </p:val>
                                        </p:tav>
                                      </p:tavLst>
                                    </p:anim>
                                    <p:anim calcmode="lin" valueType="num">
                                      <p:cBhvr>
                                        <p:cTn id="22" dur="500" fill="hold"/>
                                        <p:tgtEl>
                                          <p:spTgt spid="15"/>
                                        </p:tgtEl>
                                        <p:attrNameLst>
                                          <p:attrName>ppt_h</p:attrName>
                                        </p:attrNameLst>
                                      </p:cBhvr>
                                      <p:tavLst>
                                        <p:tav tm="0">
                                          <p:val>
                                            <p:strVal val="4*#ppt_h"/>
                                          </p:val>
                                        </p:tav>
                                        <p:tav tm="100000">
                                          <p:val>
                                            <p:strVal val="#ppt_h"/>
                                          </p:val>
                                        </p:tav>
                                      </p:tavLst>
                                    </p:anim>
                                  </p:childTnLst>
                                </p:cTn>
                              </p:par>
                              <p:par>
                                <p:cTn id="23" presetID="21" presetClass="emph" presetSubtype="0" repeatCount="indefinite" fill="hold" grpId="1" nodeType="withEffect">
                                  <p:stCondLst>
                                    <p:cond delay="0"/>
                                  </p:stCondLst>
                                  <p:childTnLst>
                                    <p:animClr clrSpc="hsl" dir="cw">
                                      <p:cBhvr override="childStyle">
                                        <p:cTn id="24" dur="500" fill="hold"/>
                                        <p:tgtEl>
                                          <p:spTgt spid="15"/>
                                        </p:tgtEl>
                                        <p:attrNameLst>
                                          <p:attrName>style.color</p:attrName>
                                        </p:attrNameLst>
                                      </p:cBhvr>
                                      <p:by>
                                        <p:hsl h="7200000" s="0" l="0"/>
                                      </p:by>
                                    </p:animClr>
                                    <p:animClr clrSpc="hsl" dir="cw">
                                      <p:cBhvr>
                                        <p:cTn id="25" dur="500" fill="hold"/>
                                        <p:tgtEl>
                                          <p:spTgt spid="15"/>
                                        </p:tgtEl>
                                        <p:attrNameLst>
                                          <p:attrName>fillcolor</p:attrName>
                                        </p:attrNameLst>
                                      </p:cBhvr>
                                      <p:by>
                                        <p:hsl h="7200000" s="0" l="0"/>
                                      </p:by>
                                    </p:animClr>
                                    <p:animClr clrSpc="hsl" dir="cw">
                                      <p:cBhvr>
                                        <p:cTn id="26" dur="500" fill="hold"/>
                                        <p:tgtEl>
                                          <p:spTgt spid="15"/>
                                        </p:tgtEl>
                                        <p:attrNameLst>
                                          <p:attrName>stroke.color</p:attrName>
                                        </p:attrNameLst>
                                      </p:cBhvr>
                                      <p:by>
                                        <p:hsl h="7200000" s="0" l="0"/>
                                      </p:by>
                                    </p:animClr>
                                    <p:set>
                                      <p:cBhvr>
                                        <p:cTn id="27" dur="500" fill="hold"/>
                                        <p:tgtEl>
                                          <p:spTgt spid="15"/>
                                        </p:tgtEl>
                                        <p:attrNameLst>
                                          <p:attrName>fill.type</p:attrName>
                                        </p:attrNameLst>
                                      </p:cBhvr>
                                      <p:to>
                                        <p:strVal val="solid"/>
                                      </p:to>
                                    </p:se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1951</Words>
  <Application>Microsoft Office PowerPoint</Application>
  <PresentationFormat>Custom</PresentationFormat>
  <Paragraphs>150</Paragraphs>
  <Slides>28</Slides>
  <Notes>16</Notes>
  <HiddenSlides>0</HiddenSlides>
  <MMClips>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Blue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F3:VẬN DỤNG: (LÀM Ở NHÀ) Viết đoạn văn diễn dịch hoặc quy nạp(5-7 câu) giải thích một hiện tượng tự nhiên. Chú thích rõ kiểu đoạn văn.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Computer</cp:lastModifiedBy>
  <cp:revision>103</cp:revision>
  <dcterms:created xsi:type="dcterms:W3CDTF">2018-08-09T08:43:00Z</dcterms:created>
  <dcterms:modified xsi:type="dcterms:W3CDTF">2023-10-16T13:55:06Z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CD4EBEE225234271B93F38380D36DA29_13</vt:lpwstr>
  </property>
  <property fmtid="{D5CDD505-2E9C-101B-9397-08002B2CF9AE}" pid="3" name="KSOProductBuildVer">
    <vt:lpwstr>1033-12.2.0.13266</vt:lpwstr>
  </property>
</Properties>
</file>